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1" r:id="rId5"/>
    <p:sldId id="262" r:id="rId6"/>
    <p:sldId id="263" r:id="rId7"/>
    <p:sldId id="264" r:id="rId8"/>
    <p:sldId id="259" r:id="rId9"/>
    <p:sldId id="273" r:id="rId10"/>
    <p:sldId id="274" r:id="rId11"/>
    <p:sldId id="275" r:id="rId12"/>
    <p:sldId id="276" r:id="rId13"/>
    <p:sldId id="277" r:id="rId14"/>
    <p:sldId id="278" r:id="rId15"/>
    <p:sldId id="260" r:id="rId16"/>
    <p:sldId id="279" r:id="rId17"/>
    <p:sldId id="280" r:id="rId18"/>
    <p:sldId id="281" r:id="rId19"/>
    <p:sldId id="265" r:id="rId20"/>
    <p:sldId id="266" r:id="rId21"/>
    <p:sldId id="282" r:id="rId22"/>
    <p:sldId id="283" r:id="rId23"/>
    <p:sldId id="271" r:id="rId24"/>
    <p:sldId id="272" r:id="rId25"/>
    <p:sldId id="267" r:id="rId26"/>
    <p:sldId id="268" r:id="rId27"/>
    <p:sldId id="269" r:id="rId28"/>
    <p:sldId id="270"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4660"/>
  </p:normalViewPr>
  <p:slideViewPr>
    <p:cSldViewPr snapToGrid="0">
      <p:cViewPr varScale="1">
        <p:scale>
          <a:sx n="76" d="100"/>
          <a:sy n="76" d="100"/>
        </p:scale>
        <p:origin x="-48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10.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Hoja_de_c_lculo_de_Microsoft_Excel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_rels/chart4.xml.rels><?xml version="1.0" encoding="UTF-8" standalone="yes"?>
<Relationships xmlns="http://schemas.openxmlformats.org/package/2006/relationships"><Relationship Id="rId1" Type="http://schemas.openxmlformats.org/officeDocument/2006/relationships/package" Target="../embeddings/Hoja_de_c_lculo_de_Microsoft_Excel4.xlsx"/></Relationships>
</file>

<file path=ppt/charts/_rels/chart5.xml.rels><?xml version="1.0" encoding="UTF-8" standalone="yes"?>
<Relationships xmlns="http://schemas.openxmlformats.org/package/2006/relationships"><Relationship Id="rId1" Type="http://schemas.openxmlformats.org/officeDocument/2006/relationships/package" Target="../embeddings/Hoja_de_c_lculo_de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Hoja_de_c_lculo_de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Hoja_de_c_lculo_de_Microsoft_Excel7.xlsx"/></Relationships>
</file>

<file path=ppt/charts/_rels/chart8.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Hoja_de_c_lculo_de_Microsoft_Excel8.xlsx"/></Relationships>
</file>

<file path=ppt/charts/_rels/chart9.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Hoja_de_c_lculo_d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Hoja1!$B$1</c:f>
              <c:strCache>
                <c:ptCount val="1"/>
                <c:pt idx="0">
                  <c:v>si</c:v>
                </c:pt>
              </c:strCache>
            </c:strRef>
          </c:tx>
          <c:invertIfNegative val="0"/>
          <c:cat>
            <c:strRef>
              <c:f>Hoja1!$A$2</c:f>
              <c:strCache>
                <c:ptCount val="1"/>
                <c:pt idx="0">
                  <c:v>alumnos</c:v>
                </c:pt>
              </c:strCache>
            </c:strRef>
          </c:cat>
          <c:val>
            <c:numRef>
              <c:f>Hoja1!$B$2</c:f>
              <c:numCache>
                <c:formatCode>General</c:formatCode>
                <c:ptCount val="1"/>
                <c:pt idx="0">
                  <c:v>3</c:v>
                </c:pt>
              </c:numCache>
            </c:numRef>
          </c:val>
          <c:extLst xmlns:c16r2="http://schemas.microsoft.com/office/drawing/2015/06/chart">
            <c:ext xmlns:c16="http://schemas.microsoft.com/office/drawing/2014/chart" uri="{C3380CC4-5D6E-409C-BE32-E72D297353CC}">
              <c16:uniqueId val="{00000000-697F-4565-91D9-D4443700E3FA}"/>
            </c:ext>
          </c:extLst>
        </c:ser>
        <c:ser>
          <c:idx val="1"/>
          <c:order val="1"/>
          <c:tx>
            <c:strRef>
              <c:f>Hoja1!$C$1</c:f>
              <c:strCache>
                <c:ptCount val="1"/>
                <c:pt idx="0">
                  <c:v>no</c:v>
                </c:pt>
              </c:strCache>
            </c:strRef>
          </c:tx>
          <c:invertIfNegative val="0"/>
          <c:cat>
            <c:strRef>
              <c:f>Hoja1!$A$2</c:f>
              <c:strCache>
                <c:ptCount val="1"/>
                <c:pt idx="0">
                  <c:v>alumnos</c:v>
                </c:pt>
              </c:strCache>
            </c:strRef>
          </c:cat>
          <c:val>
            <c:numRef>
              <c:f>Hoja1!$C$2</c:f>
              <c:numCache>
                <c:formatCode>General</c:formatCode>
                <c:ptCount val="1"/>
                <c:pt idx="0">
                  <c:v>16</c:v>
                </c:pt>
              </c:numCache>
            </c:numRef>
          </c:val>
          <c:extLst xmlns:c16r2="http://schemas.microsoft.com/office/drawing/2015/06/chart">
            <c:ext xmlns:c16="http://schemas.microsoft.com/office/drawing/2014/chart" uri="{C3380CC4-5D6E-409C-BE32-E72D297353CC}">
              <c16:uniqueId val="{00000001-697F-4565-91D9-D4443700E3FA}"/>
            </c:ext>
          </c:extLst>
        </c:ser>
        <c:dLbls>
          <c:showLegendKey val="0"/>
          <c:showVal val="0"/>
          <c:showCatName val="0"/>
          <c:showSerName val="0"/>
          <c:showPercent val="0"/>
          <c:showBubbleSize val="0"/>
        </c:dLbls>
        <c:gapWidth val="150"/>
        <c:axId val="21840640"/>
        <c:axId val="21842176"/>
      </c:barChart>
      <c:catAx>
        <c:axId val="21840640"/>
        <c:scaling>
          <c:orientation val="minMax"/>
        </c:scaling>
        <c:delete val="0"/>
        <c:axPos val="b"/>
        <c:numFmt formatCode="General" sourceLinked="0"/>
        <c:majorTickMark val="out"/>
        <c:minorTickMark val="none"/>
        <c:tickLblPos val="nextTo"/>
        <c:crossAx val="21842176"/>
        <c:crosses val="autoZero"/>
        <c:auto val="1"/>
        <c:lblAlgn val="ctr"/>
        <c:lblOffset val="100"/>
        <c:noMultiLvlLbl val="0"/>
      </c:catAx>
      <c:valAx>
        <c:axId val="21842176"/>
        <c:scaling>
          <c:orientation val="minMax"/>
        </c:scaling>
        <c:delete val="0"/>
        <c:axPos val="l"/>
        <c:majorGridlines/>
        <c:numFmt formatCode="General" sourceLinked="1"/>
        <c:majorTickMark val="out"/>
        <c:minorTickMark val="none"/>
        <c:tickLblPos val="nextTo"/>
        <c:crossAx val="218406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Hoja1!$B$1</c:f>
              <c:strCache>
                <c:ptCount val="1"/>
                <c:pt idx="0">
                  <c:v>SI</c:v>
                </c:pt>
              </c:strCache>
            </c:strRef>
          </c:tx>
          <c:spPr>
            <a:solidFill>
              <a:schemeClr val="accent1"/>
            </a:solidFill>
            <a:ln>
              <a:noFill/>
            </a:ln>
            <a:effectLst/>
          </c:spPr>
          <c:invertIfNegative val="0"/>
          <c:cat>
            <c:numRef>
              <c:f>Hoja1!$A$2:$A$5</c:f>
              <c:numCache>
                <c:formatCode>General</c:formatCode>
                <c:ptCount val="4"/>
              </c:numCache>
            </c:numRef>
          </c:cat>
          <c:val>
            <c:numRef>
              <c:f>Hoja1!$B$2:$B$5</c:f>
              <c:numCache>
                <c:formatCode>General</c:formatCode>
                <c:ptCount val="4"/>
                <c:pt idx="0">
                  <c:v>19</c:v>
                </c:pt>
              </c:numCache>
            </c:numRef>
          </c:val>
          <c:extLst xmlns:c16r2="http://schemas.microsoft.com/office/drawing/2015/06/chart">
            <c:ext xmlns:c16="http://schemas.microsoft.com/office/drawing/2014/chart" uri="{C3380CC4-5D6E-409C-BE32-E72D297353CC}">
              <c16:uniqueId val="{00000000-7FB5-4F30-A79C-F925CB07D425}"/>
            </c:ext>
          </c:extLst>
        </c:ser>
        <c:ser>
          <c:idx val="1"/>
          <c:order val="1"/>
          <c:tx>
            <c:strRef>
              <c:f>Hoja1!$C$1</c:f>
              <c:strCache>
                <c:ptCount val="1"/>
                <c:pt idx="0">
                  <c:v>NO</c:v>
                </c:pt>
              </c:strCache>
            </c:strRef>
          </c:tx>
          <c:spPr>
            <a:solidFill>
              <a:schemeClr val="accent2"/>
            </a:solidFill>
            <a:ln>
              <a:noFill/>
            </a:ln>
            <a:effectLst/>
          </c:spPr>
          <c:invertIfNegative val="0"/>
          <c:cat>
            <c:numRef>
              <c:f>Hoja1!$A$2:$A$5</c:f>
              <c:numCache>
                <c:formatCode>General</c:formatCode>
                <c:ptCount val="4"/>
              </c:numCache>
            </c:numRef>
          </c:cat>
          <c:val>
            <c:numRef>
              <c:f>Hoja1!$C$2:$C$5</c:f>
              <c:numCache>
                <c:formatCode>General</c:formatCode>
                <c:ptCount val="4"/>
                <c:pt idx="0">
                  <c:v>0</c:v>
                </c:pt>
              </c:numCache>
            </c:numRef>
          </c:val>
          <c:extLst xmlns:c16r2="http://schemas.microsoft.com/office/drawing/2015/06/chart">
            <c:ext xmlns:c16="http://schemas.microsoft.com/office/drawing/2014/chart" uri="{C3380CC4-5D6E-409C-BE32-E72D297353CC}">
              <c16:uniqueId val="{00000001-7FB5-4F30-A79C-F925CB07D425}"/>
            </c:ext>
          </c:extLst>
        </c:ser>
        <c:ser>
          <c:idx val="2"/>
          <c:order val="2"/>
          <c:tx>
            <c:strRef>
              <c:f>Hoja1!$D$1</c:f>
              <c:strCache>
                <c:ptCount val="1"/>
                <c:pt idx="0">
                  <c:v>Columna1</c:v>
                </c:pt>
              </c:strCache>
            </c:strRef>
          </c:tx>
          <c:spPr>
            <a:solidFill>
              <a:schemeClr val="accent3"/>
            </a:solidFill>
            <a:ln>
              <a:noFill/>
            </a:ln>
            <a:effectLst/>
          </c:spPr>
          <c:invertIfNegative val="0"/>
          <c:cat>
            <c:numRef>
              <c:f>Hoja1!$A$2:$A$5</c:f>
              <c:numCache>
                <c:formatCode>General</c:formatCode>
                <c:ptCount val="4"/>
              </c:numCache>
            </c:numRef>
          </c:cat>
          <c:val>
            <c:numRef>
              <c:f>Hoja1!$D$2:$D$5</c:f>
              <c:numCache>
                <c:formatCode>General</c:formatCode>
                <c:ptCount val="4"/>
              </c:numCache>
            </c:numRef>
          </c:val>
          <c:extLst xmlns:c16r2="http://schemas.microsoft.com/office/drawing/2015/06/chart">
            <c:ext xmlns:c16="http://schemas.microsoft.com/office/drawing/2014/chart" uri="{C3380CC4-5D6E-409C-BE32-E72D297353CC}">
              <c16:uniqueId val="{00000002-7FB5-4F30-A79C-F925CB07D425}"/>
            </c:ext>
          </c:extLst>
        </c:ser>
        <c:dLbls>
          <c:showLegendKey val="0"/>
          <c:showVal val="0"/>
          <c:showCatName val="0"/>
          <c:showSerName val="0"/>
          <c:showPercent val="0"/>
          <c:showBubbleSize val="0"/>
        </c:dLbls>
        <c:gapWidth val="219"/>
        <c:overlap val="-27"/>
        <c:axId val="85798912"/>
        <c:axId val="85800448"/>
      </c:barChart>
      <c:catAx>
        <c:axId val="85798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85800448"/>
        <c:crosses val="autoZero"/>
        <c:auto val="1"/>
        <c:lblAlgn val="ctr"/>
        <c:lblOffset val="100"/>
        <c:noMultiLvlLbl val="0"/>
      </c:catAx>
      <c:valAx>
        <c:axId val="85800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85798912"/>
        <c:crosses val="autoZero"/>
        <c:crossBetween val="between"/>
      </c:valAx>
      <c:spPr>
        <a:noFill/>
        <a:ln>
          <a:noFill/>
        </a:ln>
        <a:effectLst/>
      </c:spPr>
    </c:plotArea>
    <c:legend>
      <c:legendPos val="b"/>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legend>
    <c:plotVisOnly val="1"/>
    <c:dispBlanksAs val="gap"/>
    <c:showDLblsOverMax val="0"/>
  </c:chart>
  <c:spPr>
    <a:noFill/>
    <a:ln>
      <a:noFill/>
    </a:ln>
    <a:effectLst/>
  </c:spPr>
  <c:txPr>
    <a:bodyPr/>
    <a:lstStyle/>
    <a:p>
      <a:pPr>
        <a:defRPr/>
      </a:pPr>
      <a:endParaRPr lang="es-G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579875024792264E-2"/>
          <c:y val="4.185740997233689E-2"/>
          <c:w val="0.92814990458027968"/>
          <c:h val="0.87495826568243573"/>
        </c:manualLayout>
      </c:layout>
      <c:barChart>
        <c:barDir val="col"/>
        <c:grouping val="clustered"/>
        <c:varyColors val="0"/>
        <c:ser>
          <c:idx val="0"/>
          <c:order val="0"/>
          <c:tx>
            <c:strRef>
              <c:f>Hoja1!$B$1</c:f>
              <c:strCache>
                <c:ptCount val="1"/>
                <c:pt idx="0">
                  <c:v>si</c:v>
                </c:pt>
              </c:strCache>
            </c:strRef>
          </c:tx>
          <c:invertIfNegative val="0"/>
          <c:cat>
            <c:strRef>
              <c:f>Hoja1!$A$2:$A$5</c:f>
              <c:strCache>
                <c:ptCount val="1"/>
                <c:pt idx="0">
                  <c:v>alumnos</c:v>
                </c:pt>
              </c:strCache>
            </c:strRef>
          </c:cat>
          <c:val>
            <c:numRef>
              <c:f>Hoja1!$B$2:$B$5</c:f>
              <c:numCache>
                <c:formatCode>General</c:formatCode>
                <c:ptCount val="4"/>
                <c:pt idx="0">
                  <c:v>3</c:v>
                </c:pt>
              </c:numCache>
            </c:numRef>
          </c:val>
          <c:extLst xmlns:c16r2="http://schemas.microsoft.com/office/drawing/2015/06/chart">
            <c:ext xmlns:c16="http://schemas.microsoft.com/office/drawing/2014/chart" uri="{C3380CC4-5D6E-409C-BE32-E72D297353CC}">
              <c16:uniqueId val="{00000000-8D68-458B-8914-666454ED6FA7}"/>
            </c:ext>
          </c:extLst>
        </c:ser>
        <c:ser>
          <c:idx val="1"/>
          <c:order val="1"/>
          <c:tx>
            <c:strRef>
              <c:f>Hoja1!$C$1</c:f>
              <c:strCache>
                <c:ptCount val="1"/>
                <c:pt idx="0">
                  <c:v>no</c:v>
                </c:pt>
              </c:strCache>
            </c:strRef>
          </c:tx>
          <c:invertIfNegative val="0"/>
          <c:cat>
            <c:strRef>
              <c:f>Hoja1!$A$2:$A$5</c:f>
              <c:strCache>
                <c:ptCount val="1"/>
                <c:pt idx="0">
                  <c:v>alumnos</c:v>
                </c:pt>
              </c:strCache>
            </c:strRef>
          </c:cat>
          <c:val>
            <c:numRef>
              <c:f>Hoja1!$C$2:$C$5</c:f>
              <c:numCache>
                <c:formatCode>General</c:formatCode>
                <c:ptCount val="4"/>
                <c:pt idx="0">
                  <c:v>16</c:v>
                </c:pt>
              </c:numCache>
            </c:numRef>
          </c:val>
          <c:extLst xmlns:c16r2="http://schemas.microsoft.com/office/drawing/2015/06/chart">
            <c:ext xmlns:c16="http://schemas.microsoft.com/office/drawing/2014/chart" uri="{C3380CC4-5D6E-409C-BE32-E72D297353CC}">
              <c16:uniqueId val="{00000001-8D68-458B-8914-666454ED6FA7}"/>
            </c:ext>
          </c:extLst>
        </c:ser>
        <c:dLbls>
          <c:showLegendKey val="0"/>
          <c:showVal val="0"/>
          <c:showCatName val="0"/>
          <c:showSerName val="0"/>
          <c:showPercent val="0"/>
          <c:showBubbleSize val="0"/>
        </c:dLbls>
        <c:gapWidth val="150"/>
        <c:axId val="21888384"/>
        <c:axId val="21959808"/>
      </c:barChart>
      <c:catAx>
        <c:axId val="21888384"/>
        <c:scaling>
          <c:orientation val="minMax"/>
        </c:scaling>
        <c:delete val="0"/>
        <c:axPos val="b"/>
        <c:numFmt formatCode="General" sourceLinked="0"/>
        <c:majorTickMark val="out"/>
        <c:minorTickMark val="none"/>
        <c:tickLblPos val="nextTo"/>
        <c:crossAx val="21959808"/>
        <c:crosses val="autoZero"/>
        <c:auto val="1"/>
        <c:lblAlgn val="ctr"/>
        <c:lblOffset val="100"/>
        <c:noMultiLvlLbl val="0"/>
      </c:catAx>
      <c:valAx>
        <c:axId val="21959808"/>
        <c:scaling>
          <c:orientation val="minMax"/>
        </c:scaling>
        <c:delete val="0"/>
        <c:axPos val="l"/>
        <c:majorGridlines/>
        <c:numFmt formatCode="General" sourceLinked="1"/>
        <c:majorTickMark val="out"/>
        <c:minorTickMark val="none"/>
        <c:tickLblPos val="nextTo"/>
        <c:crossAx val="2188838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Hoja1!$B$1</c:f>
              <c:strCache>
                <c:ptCount val="1"/>
                <c:pt idx="0">
                  <c:v>si</c:v>
                </c:pt>
              </c:strCache>
            </c:strRef>
          </c:tx>
          <c:invertIfNegative val="0"/>
          <c:cat>
            <c:strRef>
              <c:f>Hoja1!$A$2:$A$5</c:f>
              <c:strCache>
                <c:ptCount val="1"/>
                <c:pt idx="0">
                  <c:v>alumnos</c:v>
                </c:pt>
              </c:strCache>
            </c:strRef>
          </c:cat>
          <c:val>
            <c:numRef>
              <c:f>Hoja1!$B$2:$B$5</c:f>
              <c:numCache>
                <c:formatCode>General</c:formatCode>
                <c:ptCount val="4"/>
                <c:pt idx="0">
                  <c:v>0</c:v>
                </c:pt>
              </c:numCache>
            </c:numRef>
          </c:val>
          <c:extLst xmlns:c16r2="http://schemas.microsoft.com/office/drawing/2015/06/chart">
            <c:ext xmlns:c16="http://schemas.microsoft.com/office/drawing/2014/chart" uri="{C3380CC4-5D6E-409C-BE32-E72D297353CC}">
              <c16:uniqueId val="{00000000-1116-41F4-B2AA-D2D307EA269F}"/>
            </c:ext>
          </c:extLst>
        </c:ser>
        <c:ser>
          <c:idx val="1"/>
          <c:order val="1"/>
          <c:tx>
            <c:strRef>
              <c:f>Hoja1!$C$1</c:f>
              <c:strCache>
                <c:ptCount val="1"/>
                <c:pt idx="0">
                  <c:v>no</c:v>
                </c:pt>
              </c:strCache>
            </c:strRef>
          </c:tx>
          <c:invertIfNegative val="0"/>
          <c:cat>
            <c:strRef>
              <c:f>Hoja1!$A$2:$A$5</c:f>
              <c:strCache>
                <c:ptCount val="1"/>
                <c:pt idx="0">
                  <c:v>alumnos</c:v>
                </c:pt>
              </c:strCache>
            </c:strRef>
          </c:cat>
          <c:val>
            <c:numRef>
              <c:f>Hoja1!$C$2:$C$5</c:f>
              <c:numCache>
                <c:formatCode>General</c:formatCode>
                <c:ptCount val="4"/>
                <c:pt idx="0">
                  <c:v>19</c:v>
                </c:pt>
              </c:numCache>
            </c:numRef>
          </c:val>
          <c:extLst xmlns:c16r2="http://schemas.microsoft.com/office/drawing/2015/06/chart">
            <c:ext xmlns:c16="http://schemas.microsoft.com/office/drawing/2014/chart" uri="{C3380CC4-5D6E-409C-BE32-E72D297353CC}">
              <c16:uniqueId val="{00000001-1116-41F4-B2AA-D2D307EA269F}"/>
            </c:ext>
          </c:extLst>
        </c:ser>
        <c:dLbls>
          <c:showLegendKey val="0"/>
          <c:showVal val="0"/>
          <c:showCatName val="0"/>
          <c:showSerName val="0"/>
          <c:showPercent val="0"/>
          <c:showBubbleSize val="0"/>
        </c:dLbls>
        <c:gapWidth val="150"/>
        <c:axId val="21984000"/>
        <c:axId val="21985536"/>
      </c:barChart>
      <c:catAx>
        <c:axId val="21984000"/>
        <c:scaling>
          <c:orientation val="minMax"/>
        </c:scaling>
        <c:delete val="0"/>
        <c:axPos val="b"/>
        <c:numFmt formatCode="General" sourceLinked="0"/>
        <c:majorTickMark val="out"/>
        <c:minorTickMark val="none"/>
        <c:tickLblPos val="nextTo"/>
        <c:crossAx val="21985536"/>
        <c:crosses val="autoZero"/>
        <c:auto val="1"/>
        <c:lblAlgn val="ctr"/>
        <c:lblOffset val="100"/>
        <c:noMultiLvlLbl val="0"/>
      </c:catAx>
      <c:valAx>
        <c:axId val="21985536"/>
        <c:scaling>
          <c:orientation val="minMax"/>
        </c:scaling>
        <c:delete val="0"/>
        <c:axPos val="l"/>
        <c:majorGridlines/>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es-GT"/>
          </a:p>
        </c:txPr>
        <c:crossAx val="219840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Hoja1!$B$1</c:f>
              <c:strCache>
                <c:ptCount val="1"/>
                <c:pt idx="0">
                  <c:v>si</c:v>
                </c:pt>
              </c:strCache>
            </c:strRef>
          </c:tx>
          <c:invertIfNegative val="0"/>
          <c:cat>
            <c:strRef>
              <c:f>Hoja1!$A$2:$A$5</c:f>
              <c:strCache>
                <c:ptCount val="1"/>
                <c:pt idx="0">
                  <c:v>alumnos</c:v>
                </c:pt>
              </c:strCache>
            </c:strRef>
          </c:cat>
          <c:val>
            <c:numRef>
              <c:f>Hoja1!$B$2:$B$5</c:f>
              <c:numCache>
                <c:formatCode>General</c:formatCode>
                <c:ptCount val="4"/>
                <c:pt idx="0">
                  <c:v>3</c:v>
                </c:pt>
              </c:numCache>
            </c:numRef>
          </c:val>
          <c:extLst xmlns:c16r2="http://schemas.microsoft.com/office/drawing/2015/06/chart">
            <c:ext xmlns:c16="http://schemas.microsoft.com/office/drawing/2014/chart" uri="{C3380CC4-5D6E-409C-BE32-E72D297353CC}">
              <c16:uniqueId val="{00000000-21B2-44BD-B319-22AD6D9604AB}"/>
            </c:ext>
          </c:extLst>
        </c:ser>
        <c:ser>
          <c:idx val="1"/>
          <c:order val="1"/>
          <c:tx>
            <c:strRef>
              <c:f>Hoja1!$C$1</c:f>
              <c:strCache>
                <c:ptCount val="1"/>
                <c:pt idx="0">
                  <c:v>no</c:v>
                </c:pt>
              </c:strCache>
            </c:strRef>
          </c:tx>
          <c:invertIfNegative val="0"/>
          <c:cat>
            <c:strRef>
              <c:f>Hoja1!$A$2:$A$5</c:f>
              <c:strCache>
                <c:ptCount val="1"/>
                <c:pt idx="0">
                  <c:v>alumnos</c:v>
                </c:pt>
              </c:strCache>
            </c:strRef>
          </c:cat>
          <c:val>
            <c:numRef>
              <c:f>Hoja1!$C$2:$C$5</c:f>
              <c:numCache>
                <c:formatCode>General</c:formatCode>
                <c:ptCount val="4"/>
                <c:pt idx="0">
                  <c:v>16</c:v>
                </c:pt>
              </c:numCache>
            </c:numRef>
          </c:val>
          <c:extLst xmlns:c16r2="http://schemas.microsoft.com/office/drawing/2015/06/chart">
            <c:ext xmlns:c16="http://schemas.microsoft.com/office/drawing/2014/chart" uri="{C3380CC4-5D6E-409C-BE32-E72D297353CC}">
              <c16:uniqueId val="{00000001-21B2-44BD-B319-22AD6D9604AB}"/>
            </c:ext>
          </c:extLst>
        </c:ser>
        <c:ser>
          <c:idx val="2"/>
          <c:order val="2"/>
          <c:tx>
            <c:strRef>
              <c:f>Hoja1!$D$1</c:f>
              <c:strCache>
                <c:ptCount val="1"/>
                <c:pt idx="0">
                  <c:v>Columna1</c:v>
                </c:pt>
              </c:strCache>
            </c:strRef>
          </c:tx>
          <c:invertIfNegative val="0"/>
          <c:cat>
            <c:strRef>
              <c:f>Hoja1!$A$2:$A$5</c:f>
              <c:strCache>
                <c:ptCount val="1"/>
                <c:pt idx="0">
                  <c:v>alumnos</c:v>
                </c:pt>
              </c:strCache>
            </c:strRef>
          </c:cat>
          <c:val>
            <c:numRef>
              <c:f>Hoja1!$D$2:$D$5</c:f>
              <c:numCache>
                <c:formatCode>General</c:formatCode>
                <c:ptCount val="4"/>
              </c:numCache>
            </c:numRef>
          </c:val>
          <c:extLst xmlns:c16r2="http://schemas.microsoft.com/office/drawing/2015/06/chart">
            <c:ext xmlns:c16="http://schemas.microsoft.com/office/drawing/2014/chart" uri="{C3380CC4-5D6E-409C-BE32-E72D297353CC}">
              <c16:uniqueId val="{00000002-21B2-44BD-B319-22AD6D9604AB}"/>
            </c:ext>
          </c:extLst>
        </c:ser>
        <c:dLbls>
          <c:showLegendKey val="0"/>
          <c:showVal val="0"/>
          <c:showCatName val="0"/>
          <c:showSerName val="0"/>
          <c:showPercent val="0"/>
          <c:showBubbleSize val="0"/>
        </c:dLbls>
        <c:gapWidth val="150"/>
        <c:axId val="65098496"/>
        <c:axId val="65100032"/>
      </c:barChart>
      <c:catAx>
        <c:axId val="65098496"/>
        <c:scaling>
          <c:orientation val="minMax"/>
        </c:scaling>
        <c:delete val="0"/>
        <c:axPos val="b"/>
        <c:numFmt formatCode="General" sourceLinked="0"/>
        <c:majorTickMark val="out"/>
        <c:minorTickMark val="none"/>
        <c:tickLblPos val="nextTo"/>
        <c:crossAx val="65100032"/>
        <c:crosses val="autoZero"/>
        <c:auto val="1"/>
        <c:lblAlgn val="ctr"/>
        <c:lblOffset val="100"/>
        <c:noMultiLvlLbl val="0"/>
      </c:catAx>
      <c:valAx>
        <c:axId val="65100032"/>
        <c:scaling>
          <c:orientation val="minMax"/>
        </c:scaling>
        <c:delete val="0"/>
        <c:axPos val="l"/>
        <c:majorGridlines/>
        <c:numFmt formatCode="General" sourceLinked="1"/>
        <c:majorTickMark val="out"/>
        <c:minorTickMark val="none"/>
        <c:tickLblPos val="nextTo"/>
        <c:txPr>
          <a:bodyPr/>
          <a:lstStyle/>
          <a:p>
            <a:pPr>
              <a:defRPr sz="1200">
                <a:latin typeface="Arial" panose="020B0604020202020204" pitchFamily="34" charset="0"/>
                <a:cs typeface="Arial" panose="020B0604020202020204" pitchFamily="34" charset="0"/>
              </a:defRPr>
            </a:pPr>
            <a:endParaRPr lang="es-GT"/>
          </a:p>
        </c:txPr>
        <c:crossAx val="6509849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Hoja1!$B$1</c:f>
              <c:strCache>
                <c:ptCount val="1"/>
                <c:pt idx="0">
                  <c:v>si</c:v>
                </c:pt>
              </c:strCache>
            </c:strRef>
          </c:tx>
          <c:invertIfNegative val="0"/>
          <c:cat>
            <c:strRef>
              <c:f>Hoja1!$A$2:$A$5</c:f>
              <c:strCache>
                <c:ptCount val="1"/>
                <c:pt idx="0">
                  <c:v>Categoría 1</c:v>
                </c:pt>
              </c:strCache>
            </c:strRef>
          </c:cat>
          <c:val>
            <c:numRef>
              <c:f>Hoja1!$B$2:$B$5</c:f>
              <c:numCache>
                <c:formatCode>General</c:formatCode>
                <c:ptCount val="4"/>
                <c:pt idx="0">
                  <c:v>4</c:v>
                </c:pt>
              </c:numCache>
            </c:numRef>
          </c:val>
          <c:extLst xmlns:c16r2="http://schemas.microsoft.com/office/drawing/2015/06/chart">
            <c:ext xmlns:c16="http://schemas.microsoft.com/office/drawing/2014/chart" uri="{C3380CC4-5D6E-409C-BE32-E72D297353CC}">
              <c16:uniqueId val="{00000000-168B-4800-AABF-08A41D301D0E}"/>
            </c:ext>
          </c:extLst>
        </c:ser>
        <c:ser>
          <c:idx val="1"/>
          <c:order val="1"/>
          <c:tx>
            <c:strRef>
              <c:f>Hoja1!$C$1</c:f>
              <c:strCache>
                <c:ptCount val="1"/>
                <c:pt idx="0">
                  <c:v>no</c:v>
                </c:pt>
              </c:strCache>
            </c:strRef>
          </c:tx>
          <c:invertIfNegative val="0"/>
          <c:cat>
            <c:strRef>
              <c:f>Hoja1!$A$2:$A$5</c:f>
              <c:strCache>
                <c:ptCount val="1"/>
                <c:pt idx="0">
                  <c:v>Categoría 1</c:v>
                </c:pt>
              </c:strCache>
            </c:strRef>
          </c:cat>
          <c:val>
            <c:numRef>
              <c:f>Hoja1!$C$2:$C$5</c:f>
              <c:numCache>
                <c:formatCode>General</c:formatCode>
                <c:ptCount val="4"/>
                <c:pt idx="0">
                  <c:v>15</c:v>
                </c:pt>
              </c:numCache>
            </c:numRef>
          </c:val>
          <c:extLst xmlns:c16r2="http://schemas.microsoft.com/office/drawing/2015/06/chart">
            <c:ext xmlns:c16="http://schemas.microsoft.com/office/drawing/2014/chart" uri="{C3380CC4-5D6E-409C-BE32-E72D297353CC}">
              <c16:uniqueId val="{00000001-168B-4800-AABF-08A41D301D0E}"/>
            </c:ext>
          </c:extLst>
        </c:ser>
        <c:dLbls>
          <c:showLegendKey val="0"/>
          <c:showVal val="0"/>
          <c:showCatName val="0"/>
          <c:showSerName val="0"/>
          <c:showPercent val="0"/>
          <c:showBubbleSize val="0"/>
        </c:dLbls>
        <c:gapWidth val="150"/>
        <c:axId val="65139840"/>
        <c:axId val="65141376"/>
      </c:barChart>
      <c:catAx>
        <c:axId val="65139840"/>
        <c:scaling>
          <c:orientation val="minMax"/>
        </c:scaling>
        <c:delete val="0"/>
        <c:axPos val="b"/>
        <c:numFmt formatCode="General" sourceLinked="0"/>
        <c:majorTickMark val="out"/>
        <c:minorTickMark val="none"/>
        <c:tickLblPos val="nextTo"/>
        <c:crossAx val="65141376"/>
        <c:crosses val="autoZero"/>
        <c:auto val="1"/>
        <c:lblAlgn val="ctr"/>
        <c:lblOffset val="100"/>
        <c:noMultiLvlLbl val="0"/>
      </c:catAx>
      <c:valAx>
        <c:axId val="65141376"/>
        <c:scaling>
          <c:orientation val="minMax"/>
        </c:scaling>
        <c:delete val="0"/>
        <c:axPos val="l"/>
        <c:majorGridlines/>
        <c:numFmt formatCode="General" sourceLinked="1"/>
        <c:majorTickMark val="out"/>
        <c:minorTickMark val="none"/>
        <c:tickLblPos val="nextTo"/>
        <c:crossAx val="651398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Hoja1!$B$1</c:f>
              <c:strCache>
                <c:ptCount val="1"/>
                <c:pt idx="0">
                  <c:v>si</c:v>
                </c:pt>
              </c:strCache>
            </c:strRef>
          </c:tx>
          <c:invertIfNegative val="0"/>
          <c:cat>
            <c:strRef>
              <c:f>Hoja1!$A$2:$A$5</c:f>
              <c:strCache>
                <c:ptCount val="1"/>
                <c:pt idx="0">
                  <c:v>Categoría 1</c:v>
                </c:pt>
              </c:strCache>
            </c:strRef>
          </c:cat>
          <c:val>
            <c:numRef>
              <c:f>Hoja1!$B$2:$B$5</c:f>
              <c:numCache>
                <c:formatCode>General</c:formatCode>
                <c:ptCount val="4"/>
                <c:pt idx="0">
                  <c:v>2</c:v>
                </c:pt>
              </c:numCache>
            </c:numRef>
          </c:val>
          <c:extLst xmlns:c16r2="http://schemas.microsoft.com/office/drawing/2015/06/chart">
            <c:ext xmlns:c16="http://schemas.microsoft.com/office/drawing/2014/chart" uri="{C3380CC4-5D6E-409C-BE32-E72D297353CC}">
              <c16:uniqueId val="{00000000-A377-4496-B49E-4A9DAE92A181}"/>
            </c:ext>
          </c:extLst>
        </c:ser>
        <c:ser>
          <c:idx val="1"/>
          <c:order val="1"/>
          <c:tx>
            <c:strRef>
              <c:f>Hoja1!$C$1</c:f>
              <c:strCache>
                <c:ptCount val="1"/>
                <c:pt idx="0">
                  <c:v>no</c:v>
                </c:pt>
              </c:strCache>
            </c:strRef>
          </c:tx>
          <c:invertIfNegative val="0"/>
          <c:cat>
            <c:strRef>
              <c:f>Hoja1!$A$2:$A$5</c:f>
              <c:strCache>
                <c:ptCount val="1"/>
                <c:pt idx="0">
                  <c:v>Categoría 1</c:v>
                </c:pt>
              </c:strCache>
            </c:strRef>
          </c:cat>
          <c:val>
            <c:numRef>
              <c:f>Hoja1!$C$2:$C$5</c:f>
              <c:numCache>
                <c:formatCode>General</c:formatCode>
                <c:ptCount val="4"/>
                <c:pt idx="0">
                  <c:v>17</c:v>
                </c:pt>
              </c:numCache>
            </c:numRef>
          </c:val>
          <c:extLst xmlns:c16r2="http://schemas.microsoft.com/office/drawing/2015/06/chart">
            <c:ext xmlns:c16="http://schemas.microsoft.com/office/drawing/2014/chart" uri="{C3380CC4-5D6E-409C-BE32-E72D297353CC}">
              <c16:uniqueId val="{00000001-A377-4496-B49E-4A9DAE92A181}"/>
            </c:ext>
          </c:extLst>
        </c:ser>
        <c:ser>
          <c:idx val="2"/>
          <c:order val="2"/>
          <c:tx>
            <c:strRef>
              <c:f>Hoja1!$D$1</c:f>
              <c:strCache>
                <c:ptCount val="1"/>
                <c:pt idx="0">
                  <c:v>Columna1</c:v>
                </c:pt>
              </c:strCache>
            </c:strRef>
          </c:tx>
          <c:invertIfNegative val="0"/>
          <c:cat>
            <c:strRef>
              <c:f>Hoja1!$A$2:$A$5</c:f>
              <c:strCache>
                <c:ptCount val="1"/>
                <c:pt idx="0">
                  <c:v>Categoría 1</c:v>
                </c:pt>
              </c:strCache>
            </c:strRef>
          </c:cat>
          <c:val>
            <c:numRef>
              <c:f>Hoja1!$D$2:$D$5</c:f>
              <c:numCache>
                <c:formatCode>General</c:formatCode>
                <c:ptCount val="4"/>
              </c:numCache>
            </c:numRef>
          </c:val>
          <c:extLst xmlns:c16r2="http://schemas.microsoft.com/office/drawing/2015/06/chart">
            <c:ext xmlns:c16="http://schemas.microsoft.com/office/drawing/2014/chart" uri="{C3380CC4-5D6E-409C-BE32-E72D297353CC}">
              <c16:uniqueId val="{00000002-A377-4496-B49E-4A9DAE92A181}"/>
            </c:ext>
          </c:extLst>
        </c:ser>
        <c:dLbls>
          <c:showLegendKey val="0"/>
          <c:showVal val="0"/>
          <c:showCatName val="0"/>
          <c:showSerName val="0"/>
          <c:showPercent val="0"/>
          <c:showBubbleSize val="0"/>
        </c:dLbls>
        <c:gapWidth val="150"/>
        <c:axId val="25908352"/>
        <c:axId val="25909888"/>
      </c:barChart>
      <c:catAx>
        <c:axId val="25908352"/>
        <c:scaling>
          <c:orientation val="minMax"/>
        </c:scaling>
        <c:delete val="0"/>
        <c:axPos val="b"/>
        <c:numFmt formatCode="General" sourceLinked="0"/>
        <c:majorTickMark val="out"/>
        <c:minorTickMark val="none"/>
        <c:tickLblPos val="nextTo"/>
        <c:crossAx val="25909888"/>
        <c:crosses val="autoZero"/>
        <c:auto val="1"/>
        <c:lblAlgn val="ctr"/>
        <c:lblOffset val="100"/>
        <c:noMultiLvlLbl val="0"/>
      </c:catAx>
      <c:valAx>
        <c:axId val="25909888"/>
        <c:scaling>
          <c:orientation val="minMax"/>
        </c:scaling>
        <c:delete val="0"/>
        <c:axPos val="l"/>
        <c:majorGridlines/>
        <c:numFmt formatCode="General" sourceLinked="1"/>
        <c:majorTickMark val="out"/>
        <c:minorTickMark val="none"/>
        <c:tickLblPos val="nextTo"/>
        <c:crossAx val="2590835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Hoja1!$B$1</c:f>
              <c:strCache>
                <c:ptCount val="1"/>
                <c:pt idx="0">
                  <c:v>si</c:v>
                </c:pt>
              </c:strCache>
            </c:strRef>
          </c:tx>
          <c:invertIfNegative val="0"/>
          <c:cat>
            <c:strRef>
              <c:f>Hoja1!$A$2:$A$5</c:f>
              <c:strCache>
                <c:ptCount val="1"/>
                <c:pt idx="0">
                  <c:v>alumonos</c:v>
                </c:pt>
              </c:strCache>
            </c:strRef>
          </c:cat>
          <c:val>
            <c:numRef>
              <c:f>Hoja1!$B$2:$B$5</c:f>
              <c:numCache>
                <c:formatCode>General</c:formatCode>
                <c:ptCount val="4"/>
                <c:pt idx="0">
                  <c:v>5</c:v>
                </c:pt>
              </c:numCache>
            </c:numRef>
          </c:val>
          <c:extLst xmlns:c16r2="http://schemas.microsoft.com/office/drawing/2015/06/chart">
            <c:ext xmlns:c16="http://schemas.microsoft.com/office/drawing/2014/chart" uri="{C3380CC4-5D6E-409C-BE32-E72D297353CC}">
              <c16:uniqueId val="{00000000-0678-4E18-BF91-D926E9D45534}"/>
            </c:ext>
          </c:extLst>
        </c:ser>
        <c:ser>
          <c:idx val="1"/>
          <c:order val="1"/>
          <c:tx>
            <c:strRef>
              <c:f>Hoja1!$C$1</c:f>
              <c:strCache>
                <c:ptCount val="1"/>
                <c:pt idx="0">
                  <c:v>no</c:v>
                </c:pt>
              </c:strCache>
            </c:strRef>
          </c:tx>
          <c:invertIfNegative val="0"/>
          <c:cat>
            <c:strRef>
              <c:f>Hoja1!$A$2:$A$5</c:f>
              <c:strCache>
                <c:ptCount val="1"/>
                <c:pt idx="0">
                  <c:v>alumonos</c:v>
                </c:pt>
              </c:strCache>
            </c:strRef>
          </c:cat>
          <c:val>
            <c:numRef>
              <c:f>Hoja1!$C$2:$C$5</c:f>
              <c:numCache>
                <c:formatCode>General</c:formatCode>
                <c:ptCount val="4"/>
                <c:pt idx="0">
                  <c:v>14</c:v>
                </c:pt>
              </c:numCache>
            </c:numRef>
          </c:val>
          <c:extLst xmlns:c16r2="http://schemas.microsoft.com/office/drawing/2015/06/chart">
            <c:ext xmlns:c16="http://schemas.microsoft.com/office/drawing/2014/chart" uri="{C3380CC4-5D6E-409C-BE32-E72D297353CC}">
              <c16:uniqueId val="{00000001-0678-4E18-BF91-D926E9D45534}"/>
            </c:ext>
          </c:extLst>
        </c:ser>
        <c:dLbls>
          <c:showLegendKey val="0"/>
          <c:showVal val="0"/>
          <c:showCatName val="0"/>
          <c:showSerName val="0"/>
          <c:showPercent val="0"/>
          <c:showBubbleSize val="0"/>
        </c:dLbls>
        <c:gapWidth val="150"/>
        <c:axId val="76452992"/>
        <c:axId val="76454528"/>
      </c:barChart>
      <c:catAx>
        <c:axId val="76452992"/>
        <c:scaling>
          <c:orientation val="minMax"/>
        </c:scaling>
        <c:delete val="0"/>
        <c:axPos val="b"/>
        <c:numFmt formatCode="General" sourceLinked="0"/>
        <c:majorTickMark val="out"/>
        <c:minorTickMark val="none"/>
        <c:tickLblPos val="nextTo"/>
        <c:crossAx val="76454528"/>
        <c:crosses val="autoZero"/>
        <c:auto val="1"/>
        <c:lblAlgn val="ctr"/>
        <c:lblOffset val="100"/>
        <c:noMultiLvlLbl val="0"/>
      </c:catAx>
      <c:valAx>
        <c:axId val="76454528"/>
        <c:scaling>
          <c:orientation val="minMax"/>
        </c:scaling>
        <c:delete val="0"/>
        <c:axPos val="l"/>
        <c:majorGridlines/>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es-GT"/>
          </a:p>
        </c:txPr>
        <c:crossAx val="7645299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Columna1</c:v>
                </c:pt>
              </c:strCache>
            </c:strRef>
          </c:tx>
          <c:spPr>
            <a:solidFill>
              <a:schemeClr val="accent1"/>
            </a:solidFill>
            <a:ln>
              <a:noFill/>
            </a:ln>
            <a:effectLst/>
          </c:spPr>
          <c:invertIfNegative val="0"/>
          <c:cat>
            <c:strRef>
              <c:f>Hoja1!$A$2:$A$5</c:f>
              <c:strCache>
                <c:ptCount val="2"/>
                <c:pt idx="0">
                  <c:v>SI</c:v>
                </c:pt>
                <c:pt idx="1">
                  <c:v>NO</c:v>
                </c:pt>
              </c:strCache>
            </c:strRef>
          </c:cat>
          <c:val>
            <c:numRef>
              <c:f>Hoja1!$B$2:$B$5</c:f>
              <c:numCache>
                <c:formatCode>General</c:formatCode>
                <c:ptCount val="4"/>
                <c:pt idx="0">
                  <c:v>19</c:v>
                </c:pt>
                <c:pt idx="1">
                  <c:v>0.1</c:v>
                </c:pt>
              </c:numCache>
            </c:numRef>
          </c:val>
          <c:extLst xmlns:c16r2="http://schemas.microsoft.com/office/drawing/2015/06/chart">
            <c:ext xmlns:c16="http://schemas.microsoft.com/office/drawing/2014/chart" uri="{C3380CC4-5D6E-409C-BE32-E72D297353CC}">
              <c16:uniqueId val="{00000000-13EB-4FB6-9BFE-79C855BD6B4F}"/>
            </c:ext>
          </c:extLst>
        </c:ser>
        <c:ser>
          <c:idx val="1"/>
          <c:order val="1"/>
          <c:tx>
            <c:strRef>
              <c:f>Hoja1!$C$1</c:f>
              <c:strCache>
                <c:ptCount val="1"/>
                <c:pt idx="0">
                  <c:v>Columna2</c:v>
                </c:pt>
              </c:strCache>
            </c:strRef>
          </c:tx>
          <c:spPr>
            <a:solidFill>
              <a:schemeClr val="accent2"/>
            </a:solidFill>
            <a:ln>
              <a:noFill/>
            </a:ln>
            <a:effectLst/>
          </c:spPr>
          <c:invertIfNegative val="0"/>
          <c:cat>
            <c:strRef>
              <c:f>Hoja1!$A$2:$A$5</c:f>
              <c:strCache>
                <c:ptCount val="2"/>
                <c:pt idx="0">
                  <c:v>SI</c:v>
                </c:pt>
                <c:pt idx="1">
                  <c:v>NO</c:v>
                </c:pt>
              </c:strCache>
            </c:strRef>
          </c:cat>
          <c:val>
            <c:numRef>
              <c:f>Hoja1!$C$2:$C$5</c:f>
              <c:numCache>
                <c:formatCode>General</c:formatCode>
                <c:ptCount val="4"/>
              </c:numCache>
            </c:numRef>
          </c:val>
          <c:extLst xmlns:c16r2="http://schemas.microsoft.com/office/drawing/2015/06/chart">
            <c:ext xmlns:c16="http://schemas.microsoft.com/office/drawing/2014/chart" uri="{C3380CC4-5D6E-409C-BE32-E72D297353CC}">
              <c16:uniqueId val="{00000001-13EB-4FB6-9BFE-79C855BD6B4F}"/>
            </c:ext>
          </c:extLst>
        </c:ser>
        <c:ser>
          <c:idx val="2"/>
          <c:order val="2"/>
          <c:tx>
            <c:strRef>
              <c:f>Hoja1!$D$1</c:f>
              <c:strCache>
                <c:ptCount val="1"/>
                <c:pt idx="0">
                  <c:v>Columna3</c:v>
                </c:pt>
              </c:strCache>
            </c:strRef>
          </c:tx>
          <c:spPr>
            <a:solidFill>
              <a:schemeClr val="accent3"/>
            </a:solidFill>
            <a:ln>
              <a:noFill/>
            </a:ln>
            <a:effectLst/>
          </c:spPr>
          <c:invertIfNegative val="0"/>
          <c:cat>
            <c:strRef>
              <c:f>Hoja1!$A$2:$A$5</c:f>
              <c:strCache>
                <c:ptCount val="2"/>
                <c:pt idx="0">
                  <c:v>SI</c:v>
                </c:pt>
                <c:pt idx="1">
                  <c:v>NO</c:v>
                </c:pt>
              </c:strCache>
            </c:strRef>
          </c:cat>
          <c:val>
            <c:numRef>
              <c:f>Hoja1!$D$2:$D$5</c:f>
              <c:numCache>
                <c:formatCode>General</c:formatCode>
                <c:ptCount val="4"/>
              </c:numCache>
            </c:numRef>
          </c:val>
          <c:extLst xmlns:c16r2="http://schemas.microsoft.com/office/drawing/2015/06/chart">
            <c:ext xmlns:c16="http://schemas.microsoft.com/office/drawing/2014/chart" uri="{C3380CC4-5D6E-409C-BE32-E72D297353CC}">
              <c16:uniqueId val="{00000002-13EB-4FB6-9BFE-79C855BD6B4F}"/>
            </c:ext>
          </c:extLst>
        </c:ser>
        <c:dLbls>
          <c:showLegendKey val="0"/>
          <c:showVal val="0"/>
          <c:showCatName val="0"/>
          <c:showSerName val="0"/>
          <c:showPercent val="0"/>
          <c:showBubbleSize val="0"/>
        </c:dLbls>
        <c:gapWidth val="219"/>
        <c:overlap val="-27"/>
        <c:axId val="76356224"/>
        <c:axId val="76374400"/>
      </c:barChart>
      <c:catAx>
        <c:axId val="7635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76374400"/>
        <c:crosses val="autoZero"/>
        <c:auto val="1"/>
        <c:lblAlgn val="ctr"/>
        <c:lblOffset val="100"/>
        <c:noMultiLvlLbl val="0"/>
      </c:catAx>
      <c:valAx>
        <c:axId val="76374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76356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GT"/>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s-GT"/>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clustered"/>
        <c:varyColors val="0"/>
        <c:ser>
          <c:idx val="0"/>
          <c:order val="0"/>
          <c:tx>
            <c:strRef>
              <c:f>Hoja1!$B$1</c:f>
              <c:strCache>
                <c:ptCount val="1"/>
                <c:pt idx="0">
                  <c:v>SI</c:v>
                </c:pt>
              </c:strCache>
            </c:strRef>
          </c:tx>
          <c:spPr>
            <a:solidFill>
              <a:schemeClr val="accent1"/>
            </a:solidFill>
            <a:ln>
              <a:noFill/>
            </a:ln>
            <a:effectLst/>
          </c:spPr>
          <c:invertIfNegative val="0"/>
          <c:cat>
            <c:numRef>
              <c:f>Hoja1!$A$2:$A$5</c:f>
              <c:numCache>
                <c:formatCode>General</c:formatCode>
                <c:ptCount val="4"/>
              </c:numCache>
            </c:numRef>
          </c:cat>
          <c:val>
            <c:numRef>
              <c:f>Hoja1!$B$2:$B$5</c:f>
              <c:numCache>
                <c:formatCode>General</c:formatCode>
                <c:ptCount val="4"/>
                <c:pt idx="0">
                  <c:v>9</c:v>
                </c:pt>
              </c:numCache>
            </c:numRef>
          </c:val>
          <c:extLst xmlns:c16r2="http://schemas.microsoft.com/office/drawing/2015/06/chart">
            <c:ext xmlns:c16="http://schemas.microsoft.com/office/drawing/2014/chart" uri="{C3380CC4-5D6E-409C-BE32-E72D297353CC}">
              <c16:uniqueId val="{00000000-421F-45DF-A7FE-D12DCBB46FFF}"/>
            </c:ext>
          </c:extLst>
        </c:ser>
        <c:ser>
          <c:idx val="1"/>
          <c:order val="1"/>
          <c:tx>
            <c:strRef>
              <c:f>Hoja1!$C$1</c:f>
              <c:strCache>
                <c:ptCount val="1"/>
                <c:pt idx="0">
                  <c:v>NO</c:v>
                </c:pt>
              </c:strCache>
            </c:strRef>
          </c:tx>
          <c:spPr>
            <a:solidFill>
              <a:schemeClr val="accent2"/>
            </a:solidFill>
            <a:ln>
              <a:noFill/>
            </a:ln>
            <a:effectLst/>
          </c:spPr>
          <c:invertIfNegative val="0"/>
          <c:cat>
            <c:numRef>
              <c:f>Hoja1!$A$2:$A$5</c:f>
              <c:numCache>
                <c:formatCode>General</c:formatCode>
                <c:ptCount val="4"/>
              </c:numCache>
            </c:numRef>
          </c:cat>
          <c:val>
            <c:numRef>
              <c:f>Hoja1!$C$2:$C$5</c:f>
              <c:numCache>
                <c:formatCode>General</c:formatCode>
                <c:ptCount val="4"/>
                <c:pt idx="0">
                  <c:v>10</c:v>
                </c:pt>
              </c:numCache>
            </c:numRef>
          </c:val>
          <c:extLst xmlns:c16r2="http://schemas.microsoft.com/office/drawing/2015/06/chart">
            <c:ext xmlns:c16="http://schemas.microsoft.com/office/drawing/2014/chart" uri="{C3380CC4-5D6E-409C-BE32-E72D297353CC}">
              <c16:uniqueId val="{00000001-421F-45DF-A7FE-D12DCBB46FFF}"/>
            </c:ext>
          </c:extLst>
        </c:ser>
        <c:ser>
          <c:idx val="2"/>
          <c:order val="2"/>
          <c:tx>
            <c:strRef>
              <c:f>Hoja1!$D$1</c:f>
              <c:strCache>
                <c:ptCount val="1"/>
                <c:pt idx="0">
                  <c:v>Columna1</c:v>
                </c:pt>
              </c:strCache>
            </c:strRef>
          </c:tx>
          <c:spPr>
            <a:solidFill>
              <a:schemeClr val="accent3"/>
            </a:solidFill>
            <a:ln>
              <a:noFill/>
            </a:ln>
            <a:effectLst/>
          </c:spPr>
          <c:invertIfNegative val="0"/>
          <c:cat>
            <c:numRef>
              <c:f>Hoja1!$A$2:$A$5</c:f>
              <c:numCache>
                <c:formatCode>General</c:formatCode>
                <c:ptCount val="4"/>
              </c:numCache>
            </c:numRef>
          </c:cat>
          <c:val>
            <c:numRef>
              <c:f>Hoja1!$D$2:$D$5</c:f>
              <c:numCache>
                <c:formatCode>General</c:formatCode>
                <c:ptCount val="4"/>
              </c:numCache>
            </c:numRef>
          </c:val>
          <c:extLst xmlns:c16r2="http://schemas.microsoft.com/office/drawing/2015/06/chart">
            <c:ext xmlns:c16="http://schemas.microsoft.com/office/drawing/2014/chart" uri="{C3380CC4-5D6E-409C-BE32-E72D297353CC}">
              <c16:uniqueId val="{00000002-421F-45DF-A7FE-D12DCBB46FFF}"/>
            </c:ext>
          </c:extLst>
        </c:ser>
        <c:dLbls>
          <c:showLegendKey val="0"/>
          <c:showVal val="0"/>
          <c:showCatName val="0"/>
          <c:showSerName val="0"/>
          <c:showPercent val="0"/>
          <c:showBubbleSize val="0"/>
        </c:dLbls>
        <c:gapWidth val="219"/>
        <c:overlap val="-27"/>
        <c:axId val="85724160"/>
        <c:axId val="85742336"/>
      </c:barChart>
      <c:catAx>
        <c:axId val="8572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85742336"/>
        <c:crosses val="autoZero"/>
        <c:auto val="1"/>
        <c:lblAlgn val="ctr"/>
        <c:lblOffset val="100"/>
        <c:noMultiLvlLbl val="0"/>
      </c:catAx>
      <c:valAx>
        <c:axId val="85742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85724160"/>
        <c:crosses val="autoZero"/>
        <c:crossBetween val="between"/>
      </c:valAx>
      <c:spPr>
        <a:noFill/>
        <a:ln>
          <a:noFill/>
        </a:ln>
        <a:effectLst/>
      </c:spPr>
    </c:plotArea>
    <c:legend>
      <c:legendPos val="b"/>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legend>
    <c:plotVisOnly val="1"/>
    <c:dispBlanksAs val="gap"/>
    <c:showDLblsOverMax val="0"/>
  </c:chart>
  <c:spPr>
    <a:noFill/>
    <a:ln>
      <a:noFill/>
    </a:ln>
    <a:effectLst/>
  </c:spPr>
  <c:txPr>
    <a:bodyPr/>
    <a:lstStyle/>
    <a:p>
      <a:pPr>
        <a:defRPr/>
      </a:pPr>
      <a:endParaRPr lang="es-GT"/>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32345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01/01/2006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404669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134846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937986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176937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57189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886101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925641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67042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72506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CD89838-6487-4CB2-BF08-22AA628220F3}" type="datetimeFigureOut">
              <a:rPr lang="es-ES" smtClean="0"/>
              <a:t>01/01/2006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09582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CD89838-6487-4CB2-BF08-22AA628220F3}" type="datetimeFigureOut">
              <a:rPr lang="es-ES" smtClean="0"/>
              <a:t>01/01/2006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674179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CD89838-6487-4CB2-BF08-22AA628220F3}" type="datetimeFigureOut">
              <a:rPr lang="es-ES" smtClean="0"/>
              <a:t>01/01/2006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352551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CD89838-6487-4CB2-BF08-22AA628220F3}" type="datetimeFigureOut">
              <a:rPr lang="es-ES" smtClean="0"/>
              <a:t>01/01/2006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168763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89838-6487-4CB2-BF08-22AA628220F3}" type="datetimeFigureOut">
              <a:rPr lang="es-ES" smtClean="0"/>
              <a:t>01/01/2006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68927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01/01/2006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4127378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CD89838-6487-4CB2-BF08-22AA628220F3}" type="datetimeFigureOut">
              <a:rPr lang="es-ES" smtClean="0"/>
              <a:t>01/01/2006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DD97C6-6C68-43CB-A374-0BEC2CB99C1A}" type="slidenum">
              <a:rPr lang="es-ES" smtClean="0"/>
              <a:t>‹Nº›</a:t>
            </a:fld>
            <a:endParaRPr lang="es-ES"/>
          </a:p>
        </p:txBody>
      </p:sp>
    </p:spTree>
    <p:extLst>
      <p:ext uri="{BB962C8B-B14F-4D97-AF65-F5344CB8AC3E}">
        <p14:creationId xmlns:p14="http://schemas.microsoft.com/office/powerpoint/2010/main" val="205246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D89838-6487-4CB2-BF08-22AA628220F3}" type="datetimeFigureOut">
              <a:rPr lang="es-ES" smtClean="0"/>
              <a:t>01/01/2006</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4DD97C6-6C68-43CB-A374-0BEC2CB99C1A}" type="slidenum">
              <a:rPr lang="es-ES" smtClean="0"/>
              <a:t>‹Nº›</a:t>
            </a:fld>
            <a:endParaRPr lang="es-ES"/>
          </a:p>
        </p:txBody>
      </p:sp>
    </p:spTree>
    <p:extLst>
      <p:ext uri="{BB962C8B-B14F-4D97-AF65-F5344CB8AC3E}">
        <p14:creationId xmlns:p14="http://schemas.microsoft.com/office/powerpoint/2010/main" val="4014533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duotone>
              <a:schemeClr val="bg2">
                <a:shade val="76000"/>
                <a:satMod val="180000"/>
              </a:schemeClr>
              <a:schemeClr val="bg2">
                <a:tint val="80000"/>
                <a:satMod val="120000"/>
                <a:lumMod val="180000"/>
              </a:schemeClr>
            </a:duotone>
            <a:lum/>
          </a:blip>
          <a:srcRect/>
          <a:stretch>
            <a:fillRect/>
          </a:stretch>
        </a:blipFill>
        <a:effectLst/>
      </p:bgPr>
    </p:bg>
    <p:spTree>
      <p:nvGrpSpPr>
        <p:cNvPr id="1" name=""/>
        <p:cNvGrpSpPr/>
        <p:nvPr/>
      </p:nvGrpSpPr>
      <p:grpSpPr>
        <a:xfrm>
          <a:off x="0" y="0"/>
          <a:ext cx="0" cy="0"/>
          <a:chOff x="0" y="0"/>
          <a:chExt cx="0" cy="0"/>
        </a:xfrm>
      </p:grpSpPr>
      <p:sp>
        <p:nvSpPr>
          <p:cNvPr id="4" name="Rectángulo 3"/>
          <p:cNvSpPr/>
          <p:nvPr/>
        </p:nvSpPr>
        <p:spPr>
          <a:xfrm>
            <a:off x="1680919" y="507912"/>
            <a:ext cx="9174188" cy="1569660"/>
          </a:xfrm>
          <a:prstGeom prst="rect">
            <a:avLst/>
          </a:prstGeom>
          <a:noFill/>
        </p:spPr>
        <p:txBody>
          <a:bodyPr wrap="square" lIns="91440" tIns="45720" rIns="91440" bIns="45720">
            <a:spAutoFit/>
          </a:bodyPr>
          <a:lstStyle/>
          <a:p>
            <a:pPr algn="ctr"/>
            <a:r>
              <a:rPr lang="es-ES" sz="9600" b="1" cap="none" spc="0" dirty="0" smtClean="0">
                <a:ln w="12700">
                  <a:solidFill>
                    <a:sysClr val="windowText" lastClr="000000"/>
                  </a:solidFill>
                  <a:prstDash val="solid"/>
                </a:ln>
                <a:solidFill>
                  <a:srgbClr val="92D050"/>
                </a:solidFill>
                <a:effectLst>
                  <a:innerShdw blurRad="177800">
                    <a:schemeClr val="accent3">
                      <a:lumMod val="50000"/>
                    </a:schemeClr>
                  </a:innerShdw>
                </a:effectLst>
              </a:rPr>
              <a:t>Seminario 2019</a:t>
            </a:r>
            <a:endParaRPr lang="es-ES" sz="9600" b="1" cap="none" spc="0" dirty="0">
              <a:ln w="12700">
                <a:solidFill>
                  <a:sysClr val="windowText" lastClr="000000"/>
                </a:solidFill>
                <a:prstDash val="solid"/>
              </a:ln>
              <a:solidFill>
                <a:srgbClr val="92D050"/>
              </a:solidFill>
              <a:effectLst>
                <a:innerShdw blurRad="177800">
                  <a:schemeClr val="accent3">
                    <a:lumMod val="50000"/>
                  </a:schemeClr>
                </a:innerShdw>
              </a:effectLst>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4869" y="2077572"/>
            <a:ext cx="5691352" cy="425023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13834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1458184" y="359772"/>
            <a:ext cx="10485621" cy="1454332"/>
          </a:xfrm>
        </p:spPr>
        <p:txBody>
          <a:bodyPr>
            <a:normAutofit/>
          </a:bodyPr>
          <a:lstStyle/>
          <a:p>
            <a:r>
              <a:rPr lang="es-GT" b="1" dirty="0">
                <a:solidFill>
                  <a:schemeClr val="accent1">
                    <a:lumMod val="75000"/>
                  </a:schemeClr>
                </a:solidFill>
                <a:latin typeface="Arial" panose="020B0604020202020204" pitchFamily="34" charset="0"/>
                <a:cs typeface="Arial" panose="020B0604020202020204" pitchFamily="34" charset="0"/>
              </a:rPr>
              <a:t>3</a:t>
            </a:r>
            <a:r>
              <a:rPr lang="es-GT" b="1" dirty="0" smtClean="0">
                <a:solidFill>
                  <a:schemeClr val="accent1">
                    <a:lumMod val="75000"/>
                  </a:schemeClr>
                </a:solidFill>
                <a:latin typeface="Arial" panose="020B0604020202020204" pitchFamily="34" charset="0"/>
                <a:cs typeface="Arial" panose="020B0604020202020204" pitchFamily="34" charset="0"/>
              </a:rPr>
              <a:t>.  </a:t>
            </a:r>
            <a:r>
              <a:rPr lang="es-GT" b="1" dirty="0">
                <a:latin typeface="Arial" panose="020B0604020202020204" pitchFamily="34" charset="0"/>
                <a:cs typeface="Arial" panose="020B0604020202020204" pitchFamily="34" charset="0"/>
              </a:rPr>
              <a:t>¿Conoce que es el </a:t>
            </a:r>
            <a:r>
              <a:rPr lang="es-GT" b="1" dirty="0" smtClean="0">
                <a:latin typeface="Arial" panose="020B0604020202020204" pitchFamily="34" charset="0"/>
                <a:cs typeface="Arial" panose="020B0604020202020204" pitchFamily="34" charset="0"/>
              </a:rPr>
              <a:t>          </a:t>
            </a:r>
            <a:r>
              <a:rPr lang="es-GT" b="1" dirty="0" smtClean="0">
                <a:solidFill>
                  <a:schemeClr val="accent1">
                    <a:lumMod val="75000"/>
                  </a:schemeClr>
                </a:solidFill>
                <a:latin typeface="Arial" panose="020B0604020202020204" pitchFamily="34" charset="0"/>
                <a:cs typeface="Arial" panose="020B0604020202020204" pitchFamily="34" charset="0"/>
              </a:rPr>
              <a:t>4. </a:t>
            </a:r>
            <a:r>
              <a:rPr lang="es-GT" b="1" dirty="0">
                <a:latin typeface="Arial" panose="020B0604020202020204" pitchFamily="34" charset="0"/>
                <a:cs typeface="Arial" panose="020B0604020202020204" pitchFamily="34" charset="0"/>
              </a:rPr>
              <a:t>¿Conoce las ventajas y desventajas </a:t>
            </a:r>
            <a:r>
              <a:rPr lang="es-GT" b="1" dirty="0" smtClean="0">
                <a:latin typeface="Arial" panose="020B0604020202020204" pitchFamily="34" charset="0"/>
                <a:cs typeface="Arial" panose="020B0604020202020204" pitchFamily="34" charset="0"/>
              </a:rPr>
              <a:t>                        </a:t>
            </a:r>
          </a:p>
          <a:p>
            <a:pPr marL="0" indent="0">
              <a:buNone/>
            </a:pPr>
            <a:r>
              <a:rPr lang="es-GT" b="1" dirty="0" smtClean="0">
                <a:latin typeface="Arial" panose="020B0604020202020204" pitchFamily="34" charset="0"/>
                <a:cs typeface="Arial" panose="020B0604020202020204" pitchFamily="34" charset="0"/>
              </a:rPr>
              <a:t>   desarrollo sostenible?                    De una comunidad </a:t>
            </a:r>
            <a:r>
              <a:rPr lang="es-GT" b="1" dirty="0">
                <a:latin typeface="Arial" panose="020B0604020202020204" pitchFamily="34" charset="0"/>
                <a:cs typeface="Arial" panose="020B0604020202020204" pitchFamily="34" charset="0"/>
              </a:rPr>
              <a:t>y una </a:t>
            </a:r>
            <a:r>
              <a:rPr lang="es-GT" b="1" dirty="0" smtClean="0">
                <a:latin typeface="Arial" panose="020B0604020202020204" pitchFamily="34" charset="0"/>
                <a:cs typeface="Arial" panose="020B0604020202020204" pitchFamily="34" charset="0"/>
              </a:rPr>
              <a:t>ciudad</a:t>
            </a:r>
            <a:endParaRPr lang="es-GT" dirty="0"/>
          </a:p>
        </p:txBody>
      </p:sp>
      <p:graphicFrame>
        <p:nvGraphicFramePr>
          <p:cNvPr id="5" name="Gráfico 4"/>
          <p:cNvGraphicFramePr/>
          <p:nvPr>
            <p:extLst>
              <p:ext uri="{D42A27DB-BD31-4B8C-83A1-F6EECF244321}">
                <p14:modId xmlns:p14="http://schemas.microsoft.com/office/powerpoint/2010/main" val="440705501"/>
              </p:ext>
            </p:extLst>
          </p:nvPr>
        </p:nvGraphicFramePr>
        <p:xfrm>
          <a:off x="1671728" y="1888127"/>
          <a:ext cx="4232684" cy="42514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áfico 5"/>
          <p:cNvGraphicFramePr/>
          <p:nvPr>
            <p:extLst>
              <p:ext uri="{D42A27DB-BD31-4B8C-83A1-F6EECF244321}">
                <p14:modId xmlns:p14="http://schemas.microsoft.com/office/powerpoint/2010/main" val="1205619382"/>
              </p:ext>
            </p:extLst>
          </p:nvPr>
        </p:nvGraphicFramePr>
        <p:xfrm>
          <a:off x="6453052" y="1814104"/>
          <a:ext cx="5107577" cy="43559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3841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idx="1"/>
          </p:nvPr>
        </p:nvSpPr>
        <p:spPr>
          <a:xfrm>
            <a:off x="1323612" y="888274"/>
            <a:ext cx="10638022" cy="1645920"/>
          </a:xfrm>
        </p:spPr>
        <p:txBody>
          <a:bodyPr>
            <a:normAutofit/>
          </a:bodyPr>
          <a:lstStyle/>
          <a:p>
            <a:pPr marL="0" indent="0">
              <a:buNone/>
            </a:pPr>
            <a:r>
              <a:rPr lang="es-GT" sz="2200" b="1" dirty="0" smtClean="0">
                <a:latin typeface="Arial" panose="020B0604020202020204" pitchFamily="34" charset="0"/>
                <a:cs typeface="Arial" panose="020B0604020202020204" pitchFamily="34" charset="0"/>
              </a:rPr>
              <a:t> </a:t>
            </a:r>
            <a:r>
              <a:rPr lang="es-GT" b="1" dirty="0" smtClean="0">
                <a:solidFill>
                  <a:schemeClr val="accent1">
                    <a:lumMod val="75000"/>
                  </a:schemeClr>
                </a:solidFill>
                <a:latin typeface="Arial" panose="020B0604020202020204" pitchFamily="34" charset="0"/>
                <a:cs typeface="Arial" panose="020B0604020202020204" pitchFamily="34" charset="0"/>
              </a:rPr>
              <a:t>5. </a:t>
            </a:r>
            <a:r>
              <a:rPr lang="es-GT" sz="2200" b="1" dirty="0">
                <a:latin typeface="Arial" panose="020B0604020202020204" pitchFamily="34" charset="0"/>
                <a:cs typeface="Arial" panose="020B0604020202020204" pitchFamily="34" charset="0"/>
              </a:rPr>
              <a:t>Sabe cuáles son las funciones </a:t>
            </a:r>
            <a:r>
              <a:rPr lang="es-GT" sz="2200" b="1" dirty="0" smtClean="0">
                <a:latin typeface="Arial" panose="020B0604020202020204" pitchFamily="34" charset="0"/>
                <a:cs typeface="Arial" panose="020B0604020202020204" pitchFamily="34" charset="0"/>
              </a:rPr>
              <a:t>                </a:t>
            </a:r>
            <a:r>
              <a:rPr lang="es-GT" b="1" dirty="0" smtClean="0">
                <a:solidFill>
                  <a:schemeClr val="accent1">
                    <a:lumMod val="75000"/>
                  </a:schemeClr>
                </a:solidFill>
                <a:latin typeface="Arial" panose="020B0604020202020204" pitchFamily="34" charset="0"/>
                <a:cs typeface="Arial" panose="020B0604020202020204" pitchFamily="34" charset="0"/>
              </a:rPr>
              <a:t>6.</a:t>
            </a:r>
            <a:r>
              <a:rPr lang="es-GT" sz="2200" b="1" dirty="0" smtClean="0">
                <a:latin typeface="Arial" panose="020B0604020202020204" pitchFamily="34" charset="0"/>
                <a:cs typeface="Arial" panose="020B0604020202020204" pitchFamily="34" charset="0"/>
              </a:rPr>
              <a:t>¿</a:t>
            </a:r>
            <a:r>
              <a:rPr lang="es-GT" sz="2200" b="1" dirty="0">
                <a:latin typeface="Arial" panose="020B0604020202020204" pitchFamily="34" charset="0"/>
                <a:cs typeface="Arial" panose="020B0604020202020204" pitchFamily="34" charset="0"/>
              </a:rPr>
              <a:t>Cree que </a:t>
            </a:r>
            <a:r>
              <a:rPr lang="es-GT" sz="2200" b="1" dirty="0" smtClean="0">
                <a:latin typeface="Arial" panose="020B0604020202020204" pitchFamily="34" charset="0"/>
                <a:cs typeface="Arial" panose="020B0604020202020204" pitchFamily="34" charset="0"/>
              </a:rPr>
              <a:t>se </a:t>
            </a:r>
            <a:r>
              <a:rPr lang="es-GT" sz="2200" b="1" dirty="0">
                <a:latin typeface="Arial" panose="020B0604020202020204" pitchFamily="34" charset="0"/>
                <a:cs typeface="Arial" panose="020B0604020202020204" pitchFamily="34" charset="0"/>
              </a:rPr>
              <a:t>encuentra </a:t>
            </a:r>
            <a:r>
              <a:rPr lang="es-GT" sz="2200" b="1" dirty="0" smtClean="0">
                <a:latin typeface="Arial" panose="020B0604020202020204" pitchFamily="34" charset="0"/>
                <a:cs typeface="Arial" panose="020B0604020202020204" pitchFamily="34" charset="0"/>
              </a:rPr>
              <a:t>en una </a:t>
            </a:r>
            <a:endParaRPr lang="es-GT" sz="2200" b="1" dirty="0">
              <a:latin typeface="Arial" panose="020B0604020202020204" pitchFamily="34" charset="0"/>
              <a:cs typeface="Arial" panose="020B0604020202020204" pitchFamily="34" charset="0"/>
            </a:endParaRPr>
          </a:p>
          <a:p>
            <a:pPr marL="0" indent="0">
              <a:buNone/>
            </a:pPr>
            <a:r>
              <a:rPr lang="es-GT" sz="2200" b="1" dirty="0" smtClean="0">
                <a:latin typeface="Arial" panose="020B0604020202020204" pitchFamily="34" charset="0"/>
                <a:cs typeface="Arial" panose="020B0604020202020204" pitchFamily="34" charset="0"/>
              </a:rPr>
              <a:t> de </a:t>
            </a:r>
            <a:r>
              <a:rPr lang="es-GT" sz="2200" b="1" dirty="0">
                <a:latin typeface="Arial" panose="020B0604020202020204" pitchFamily="34" charset="0"/>
                <a:cs typeface="Arial" panose="020B0604020202020204" pitchFamily="34" charset="0"/>
              </a:rPr>
              <a:t>una comunidad y ciudad sostenible</a:t>
            </a:r>
            <a:r>
              <a:rPr lang="es-GT" sz="2200" b="1" dirty="0" smtClean="0">
                <a:latin typeface="Arial" panose="020B0604020202020204" pitchFamily="34" charset="0"/>
                <a:cs typeface="Arial" panose="020B0604020202020204" pitchFamily="34" charset="0"/>
              </a:rPr>
              <a:t>? </a:t>
            </a:r>
            <a:r>
              <a:rPr lang="es-GT" sz="2200" b="1" dirty="0">
                <a:latin typeface="Arial" panose="020B0604020202020204" pitchFamily="34" charset="0"/>
                <a:cs typeface="Arial" panose="020B0604020202020204" pitchFamily="34" charset="0"/>
              </a:rPr>
              <a:t> </a:t>
            </a:r>
            <a:r>
              <a:rPr lang="es-GT" sz="2200" b="1" dirty="0" smtClean="0">
                <a:latin typeface="Arial" panose="020B0604020202020204" pitchFamily="34" charset="0"/>
                <a:cs typeface="Arial" panose="020B0604020202020204" pitchFamily="34" charset="0"/>
              </a:rPr>
              <a:t>       comunidad </a:t>
            </a:r>
            <a:r>
              <a:rPr lang="es-GT" sz="2200" b="1" dirty="0">
                <a:latin typeface="Arial" panose="020B0604020202020204" pitchFamily="34" charset="0"/>
                <a:cs typeface="Arial" panose="020B0604020202020204" pitchFamily="34" charset="0"/>
              </a:rPr>
              <a:t>y ciudad </a:t>
            </a:r>
            <a:r>
              <a:rPr lang="es-GT" sz="2200" b="1" dirty="0" smtClean="0">
                <a:latin typeface="Arial" panose="020B0604020202020204" pitchFamily="34" charset="0"/>
                <a:cs typeface="Arial" panose="020B0604020202020204" pitchFamily="34" charset="0"/>
              </a:rPr>
              <a:t>sostenible?</a:t>
            </a:r>
            <a:endParaRPr lang="es-GT" sz="2200" dirty="0">
              <a:latin typeface="Arial" panose="020B0604020202020204" pitchFamily="34" charset="0"/>
              <a:cs typeface="Arial" panose="020B0604020202020204" pitchFamily="34" charset="0"/>
            </a:endParaRPr>
          </a:p>
          <a:p>
            <a:pPr marL="0" indent="0">
              <a:buNone/>
            </a:pPr>
            <a:endParaRPr lang="es-GT" dirty="0"/>
          </a:p>
          <a:p>
            <a:pPr marL="0" indent="0">
              <a:buNone/>
            </a:pPr>
            <a:endParaRPr lang="es-GT" dirty="0"/>
          </a:p>
        </p:txBody>
      </p:sp>
      <p:graphicFrame>
        <p:nvGraphicFramePr>
          <p:cNvPr id="5" name="Gráfico 4"/>
          <p:cNvGraphicFramePr/>
          <p:nvPr>
            <p:extLst>
              <p:ext uri="{D42A27DB-BD31-4B8C-83A1-F6EECF244321}">
                <p14:modId xmlns:p14="http://schemas.microsoft.com/office/powerpoint/2010/main" val="83289424"/>
              </p:ext>
            </p:extLst>
          </p:nvPr>
        </p:nvGraphicFramePr>
        <p:xfrm>
          <a:off x="1323612" y="2142082"/>
          <a:ext cx="5233942" cy="35402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áfico 5"/>
          <p:cNvGraphicFramePr/>
          <p:nvPr>
            <p:extLst>
              <p:ext uri="{D42A27DB-BD31-4B8C-83A1-F6EECF244321}">
                <p14:modId xmlns:p14="http://schemas.microsoft.com/office/powerpoint/2010/main" val="1455406641"/>
              </p:ext>
            </p:extLst>
          </p:nvPr>
        </p:nvGraphicFramePr>
        <p:xfrm>
          <a:off x="7062240" y="2037807"/>
          <a:ext cx="5129760" cy="36445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365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idx="1"/>
          </p:nvPr>
        </p:nvSpPr>
        <p:spPr>
          <a:xfrm>
            <a:off x="1628001" y="365760"/>
            <a:ext cx="10018713" cy="1441268"/>
          </a:xfrm>
        </p:spPr>
        <p:txBody>
          <a:bodyPr/>
          <a:lstStyle/>
          <a:p>
            <a:pPr marL="0" indent="0">
              <a:buNone/>
            </a:pPr>
            <a:r>
              <a:rPr lang="es-GT" b="1" dirty="0">
                <a:solidFill>
                  <a:schemeClr val="accent1">
                    <a:lumMod val="75000"/>
                  </a:schemeClr>
                </a:solidFill>
                <a:latin typeface="Arial" panose="020B0604020202020204" pitchFamily="34" charset="0"/>
                <a:cs typeface="Arial" panose="020B0604020202020204" pitchFamily="34" charset="0"/>
              </a:rPr>
              <a:t>7</a:t>
            </a:r>
            <a:r>
              <a:rPr lang="es-GT" b="1" dirty="0" smtClean="0">
                <a:solidFill>
                  <a:schemeClr val="accent1">
                    <a:lumMod val="75000"/>
                  </a:schemeClr>
                </a:solidFill>
                <a:latin typeface="Arial" panose="020B0604020202020204" pitchFamily="34" charset="0"/>
                <a:cs typeface="Arial" panose="020B0604020202020204" pitchFamily="34" charset="0"/>
              </a:rPr>
              <a:t>. </a:t>
            </a:r>
            <a:r>
              <a:rPr lang="es-GT" b="1" dirty="0">
                <a:latin typeface="Arial" panose="020B0604020202020204" pitchFamily="34" charset="0"/>
                <a:cs typeface="Arial" panose="020B0604020202020204" pitchFamily="34" charset="0"/>
              </a:rPr>
              <a:t>¿Considera que Villa Nueva es una ciudad sostenible?</a:t>
            </a:r>
            <a:endParaRPr lang="es-GT" dirty="0">
              <a:latin typeface="Arial" panose="020B0604020202020204" pitchFamily="34" charset="0"/>
              <a:cs typeface="Arial" panose="020B0604020202020204" pitchFamily="34" charset="0"/>
            </a:endParaRPr>
          </a:p>
          <a:p>
            <a:pPr marL="0" indent="0">
              <a:buNone/>
            </a:pPr>
            <a:r>
              <a:rPr lang="es-GT" b="1" dirty="0" smtClean="0">
                <a:latin typeface="Arial" panose="020B0604020202020204" pitchFamily="34" charset="0"/>
                <a:cs typeface="Arial" panose="020B0604020202020204" pitchFamily="34" charset="0"/>
              </a:rPr>
              <a:t> </a:t>
            </a:r>
            <a:r>
              <a:rPr lang="es-GT" b="1" dirty="0">
                <a:latin typeface="Arial" panose="020B0604020202020204" pitchFamily="34" charset="0"/>
                <a:cs typeface="Arial" panose="020B0604020202020204" pitchFamily="34" charset="0"/>
              </a:rPr>
              <a:t>¿Por qué? Seria en algunos casos como lo es </a:t>
            </a:r>
            <a:r>
              <a:rPr lang="es-GT" b="1" dirty="0" smtClean="0">
                <a:latin typeface="Arial" panose="020B0604020202020204" pitchFamily="34" charset="0"/>
                <a:cs typeface="Arial" panose="020B0604020202020204" pitchFamily="34" charset="0"/>
              </a:rPr>
              <a:t>Bárcenas</a:t>
            </a:r>
            <a:endParaRPr lang="es-GT" dirty="0">
              <a:latin typeface="Arial" panose="020B0604020202020204" pitchFamily="34" charset="0"/>
              <a:cs typeface="Arial" panose="020B0604020202020204" pitchFamily="34" charset="0"/>
            </a:endParaRPr>
          </a:p>
        </p:txBody>
      </p:sp>
      <p:sp>
        <p:nvSpPr>
          <p:cNvPr id="5" name="Rectangle 2"/>
          <p:cNvSpPr>
            <a:spLocks noChangeArrowheads="1"/>
          </p:cNvSpPr>
          <p:nvPr/>
        </p:nvSpPr>
        <p:spPr bwMode="auto">
          <a:xfrm>
            <a:off x="3683726" y="236437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GT"/>
          </a:p>
        </p:txBody>
      </p:sp>
      <p:graphicFrame>
        <p:nvGraphicFramePr>
          <p:cNvPr id="6" name="Gráfico 5"/>
          <p:cNvGraphicFramePr/>
          <p:nvPr>
            <p:extLst>
              <p:ext uri="{D42A27DB-BD31-4B8C-83A1-F6EECF244321}">
                <p14:modId xmlns:p14="http://schemas.microsoft.com/office/powerpoint/2010/main" val="957782207"/>
              </p:ext>
            </p:extLst>
          </p:nvPr>
        </p:nvGraphicFramePr>
        <p:xfrm>
          <a:off x="2662518" y="1798703"/>
          <a:ext cx="7343711" cy="44189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3"/>
          <p:cNvSpPr>
            <a:spLocks noChangeArrowheads="1"/>
          </p:cNvSpPr>
          <p:nvPr/>
        </p:nvSpPr>
        <p:spPr bwMode="auto">
          <a:xfrm>
            <a:off x="3683726" y="42598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339212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1780877" y="483326"/>
            <a:ext cx="8979039" cy="1415143"/>
          </a:xfrm>
        </p:spPr>
        <p:txBody>
          <a:bodyPr/>
          <a:lstStyle/>
          <a:p>
            <a:pPr marL="0" indent="0">
              <a:buNone/>
            </a:pPr>
            <a:r>
              <a:rPr lang="es-GT" b="1" dirty="0" smtClean="0">
                <a:solidFill>
                  <a:schemeClr val="accent1">
                    <a:lumMod val="75000"/>
                  </a:schemeClr>
                </a:solidFill>
                <a:latin typeface="Arial" panose="020B0604020202020204" pitchFamily="34" charset="0"/>
                <a:cs typeface="Arial" panose="020B0604020202020204" pitchFamily="34" charset="0"/>
              </a:rPr>
              <a:t>8. </a:t>
            </a:r>
            <a:r>
              <a:rPr lang="es-GT" b="1" dirty="0" smtClean="0">
                <a:latin typeface="Arial" panose="020B0604020202020204" pitchFamily="34" charset="0"/>
                <a:cs typeface="Arial" panose="020B0604020202020204" pitchFamily="34" charset="0"/>
              </a:rPr>
              <a:t>¿Cree que es importante tener una ciudad o comunidad sostenible?</a:t>
            </a:r>
            <a:endParaRPr lang="es-GT" dirty="0" smtClean="0">
              <a:latin typeface="Arial" panose="020B0604020202020204" pitchFamily="34" charset="0"/>
              <a:cs typeface="Arial" panose="020B0604020202020204" pitchFamily="34" charset="0"/>
            </a:endParaRPr>
          </a:p>
          <a:p>
            <a:endParaRPr lang="es-GT" dirty="0"/>
          </a:p>
        </p:txBody>
      </p:sp>
      <p:graphicFrame>
        <p:nvGraphicFramePr>
          <p:cNvPr id="5" name="Gráfico 4"/>
          <p:cNvGraphicFramePr/>
          <p:nvPr>
            <p:extLst>
              <p:ext uri="{D42A27DB-BD31-4B8C-83A1-F6EECF244321}">
                <p14:modId xmlns:p14="http://schemas.microsoft.com/office/powerpoint/2010/main" val="618514772"/>
              </p:ext>
            </p:extLst>
          </p:nvPr>
        </p:nvGraphicFramePr>
        <p:xfrm>
          <a:off x="3914001" y="1567543"/>
          <a:ext cx="4712789" cy="43095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3147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1575751" y="457200"/>
            <a:ext cx="4955677" cy="1802674"/>
          </a:xfrm>
        </p:spPr>
        <p:txBody>
          <a:bodyPr>
            <a:normAutofit/>
          </a:bodyPr>
          <a:lstStyle/>
          <a:p>
            <a:pPr marL="0" indent="0">
              <a:buNone/>
            </a:pPr>
            <a:r>
              <a:rPr lang="es-GT" b="1" dirty="0">
                <a:solidFill>
                  <a:schemeClr val="accent1">
                    <a:lumMod val="75000"/>
                  </a:schemeClr>
                </a:solidFill>
                <a:latin typeface="Arial" panose="020B0604020202020204" pitchFamily="34" charset="0"/>
                <a:cs typeface="Arial" panose="020B0604020202020204" pitchFamily="34" charset="0"/>
              </a:rPr>
              <a:t>9</a:t>
            </a:r>
            <a:r>
              <a:rPr lang="es-GT" b="1" dirty="0" smtClean="0">
                <a:solidFill>
                  <a:schemeClr val="accent1">
                    <a:lumMod val="75000"/>
                  </a:schemeClr>
                </a:solidFill>
                <a:latin typeface="Arial" panose="020B0604020202020204" pitchFamily="34" charset="0"/>
                <a:cs typeface="Arial" panose="020B0604020202020204" pitchFamily="34" charset="0"/>
              </a:rPr>
              <a:t>. </a:t>
            </a:r>
            <a:r>
              <a:rPr lang="es-GT" b="1" dirty="0">
                <a:latin typeface="Arial" panose="020B0604020202020204" pitchFamily="34" charset="0"/>
                <a:cs typeface="Arial" panose="020B0604020202020204" pitchFamily="34" charset="0"/>
              </a:rPr>
              <a:t>¿Considera que influye </a:t>
            </a:r>
            <a:r>
              <a:rPr lang="es-GT" b="1" dirty="0" smtClean="0">
                <a:latin typeface="Arial" panose="020B0604020202020204" pitchFamily="34" charset="0"/>
                <a:cs typeface="Arial" panose="020B0604020202020204" pitchFamily="34" charset="0"/>
              </a:rPr>
              <a:t>los           </a:t>
            </a:r>
          </a:p>
          <a:p>
            <a:pPr marL="0" indent="0">
              <a:buNone/>
            </a:pPr>
            <a:r>
              <a:rPr lang="es-GT" b="1" dirty="0" smtClean="0">
                <a:latin typeface="Arial" panose="020B0604020202020204" pitchFamily="34" charset="0"/>
                <a:cs typeface="Arial" panose="020B0604020202020204" pitchFamily="34" charset="0"/>
              </a:rPr>
              <a:t>gobernadores en </a:t>
            </a:r>
            <a:r>
              <a:rPr lang="es-GT" b="1" dirty="0">
                <a:latin typeface="Arial" panose="020B0604020202020204" pitchFamily="34" charset="0"/>
                <a:cs typeface="Arial" panose="020B0604020202020204" pitchFamily="34" charset="0"/>
              </a:rPr>
              <a:t>una ciudad o </a:t>
            </a:r>
            <a:endParaRPr lang="es-GT" b="1" dirty="0" smtClean="0">
              <a:latin typeface="Arial" panose="020B0604020202020204" pitchFamily="34" charset="0"/>
              <a:cs typeface="Arial" panose="020B0604020202020204" pitchFamily="34" charset="0"/>
            </a:endParaRPr>
          </a:p>
          <a:p>
            <a:pPr marL="0" indent="0">
              <a:buNone/>
            </a:pPr>
            <a:r>
              <a:rPr lang="es-GT" b="1" dirty="0" smtClean="0">
                <a:latin typeface="Arial" panose="020B0604020202020204" pitchFamily="34" charset="0"/>
                <a:cs typeface="Arial" panose="020B0604020202020204" pitchFamily="34" charset="0"/>
              </a:rPr>
              <a:t>comunidad </a:t>
            </a:r>
            <a:r>
              <a:rPr lang="es-GT" b="1" dirty="0">
                <a:latin typeface="Arial" panose="020B0604020202020204" pitchFamily="34" charset="0"/>
                <a:cs typeface="Arial" panose="020B0604020202020204" pitchFamily="34" charset="0"/>
              </a:rPr>
              <a:t>sostenible?</a:t>
            </a:r>
            <a:endParaRPr lang="es-GT" dirty="0">
              <a:latin typeface="Arial" panose="020B0604020202020204" pitchFamily="34" charset="0"/>
              <a:cs typeface="Arial" panose="020B0604020202020204" pitchFamily="34" charset="0"/>
            </a:endParaRPr>
          </a:p>
          <a:p>
            <a:endParaRPr lang="es-GT" dirty="0"/>
          </a:p>
        </p:txBody>
      </p:sp>
      <p:sp>
        <p:nvSpPr>
          <p:cNvPr id="5" name="CuadroTexto 4"/>
          <p:cNvSpPr txBox="1"/>
          <p:nvPr/>
        </p:nvSpPr>
        <p:spPr>
          <a:xfrm>
            <a:off x="6283234" y="228549"/>
            <a:ext cx="5512525" cy="2031325"/>
          </a:xfrm>
          <a:prstGeom prst="rect">
            <a:avLst/>
          </a:prstGeom>
          <a:noFill/>
        </p:spPr>
        <p:txBody>
          <a:bodyPr wrap="square" rtlCol="0">
            <a:spAutoFit/>
          </a:bodyPr>
          <a:lstStyle/>
          <a:p>
            <a:pPr>
              <a:lnSpc>
                <a:spcPct val="150000"/>
              </a:lnSpc>
            </a:pPr>
            <a:r>
              <a:rPr lang="es-GT" sz="2400" b="1" dirty="0">
                <a:solidFill>
                  <a:schemeClr val="accent1">
                    <a:lumMod val="75000"/>
                  </a:schemeClr>
                </a:solidFill>
                <a:latin typeface="Arial" panose="020B0604020202020204" pitchFamily="34" charset="0"/>
                <a:cs typeface="Arial" panose="020B0604020202020204" pitchFamily="34" charset="0"/>
              </a:rPr>
              <a:t>10</a:t>
            </a:r>
            <a:r>
              <a:rPr lang="es-GT" sz="2400" b="1" dirty="0" smtClean="0">
                <a:solidFill>
                  <a:schemeClr val="accent1">
                    <a:lumMod val="75000"/>
                  </a:schemeClr>
                </a:solidFill>
                <a:latin typeface="Arial" panose="020B0604020202020204" pitchFamily="34" charset="0"/>
                <a:cs typeface="Arial" panose="020B0604020202020204" pitchFamily="34" charset="0"/>
              </a:rPr>
              <a:t>. </a:t>
            </a:r>
            <a:r>
              <a:rPr lang="es-GT" sz="2400" b="1" dirty="0" smtClean="0">
                <a:latin typeface="Arial" panose="020B0604020202020204" pitchFamily="34" charset="0"/>
                <a:cs typeface="Arial" panose="020B0604020202020204" pitchFamily="34" charset="0"/>
              </a:rPr>
              <a:t>¿</a:t>
            </a:r>
            <a:r>
              <a:rPr lang="es-GT" sz="2400" b="1" dirty="0">
                <a:latin typeface="Arial" panose="020B0604020202020204" pitchFamily="34" charset="0"/>
                <a:cs typeface="Arial" panose="020B0604020202020204" pitchFamily="34" charset="0"/>
              </a:rPr>
              <a:t>Cree que una comunidad </a:t>
            </a:r>
            <a:endParaRPr lang="es-GT" sz="2400" b="1" dirty="0" smtClean="0">
              <a:latin typeface="Arial" panose="020B0604020202020204" pitchFamily="34" charset="0"/>
              <a:cs typeface="Arial" panose="020B0604020202020204" pitchFamily="34" charset="0"/>
            </a:endParaRPr>
          </a:p>
          <a:p>
            <a:pPr>
              <a:lnSpc>
                <a:spcPct val="150000"/>
              </a:lnSpc>
            </a:pPr>
            <a:r>
              <a:rPr lang="es-GT" sz="2400" b="1" dirty="0" smtClean="0">
                <a:latin typeface="Arial" panose="020B0604020202020204" pitchFamily="34" charset="0"/>
                <a:cs typeface="Arial" panose="020B0604020202020204" pitchFamily="34" charset="0"/>
              </a:rPr>
              <a:t>sostenible </a:t>
            </a:r>
            <a:r>
              <a:rPr lang="es-GT" sz="2400" b="1" dirty="0">
                <a:latin typeface="Arial" panose="020B0604020202020204" pitchFamily="34" charset="0"/>
                <a:cs typeface="Arial" panose="020B0604020202020204" pitchFamily="34" charset="0"/>
              </a:rPr>
              <a:t>ayuda en el desarrollo de una ciudad?</a:t>
            </a:r>
            <a:endParaRPr lang="es-GT" sz="2400" dirty="0">
              <a:latin typeface="Arial" panose="020B0604020202020204" pitchFamily="34" charset="0"/>
              <a:cs typeface="Arial" panose="020B0604020202020204" pitchFamily="34" charset="0"/>
            </a:endParaRPr>
          </a:p>
          <a:p>
            <a:endParaRPr lang="es-GT" dirty="0"/>
          </a:p>
        </p:txBody>
      </p:sp>
      <p:graphicFrame>
        <p:nvGraphicFramePr>
          <p:cNvPr id="6" name="Gráfico 5"/>
          <p:cNvGraphicFramePr/>
          <p:nvPr>
            <p:extLst>
              <p:ext uri="{D42A27DB-BD31-4B8C-83A1-F6EECF244321}">
                <p14:modId xmlns:p14="http://schemas.microsoft.com/office/powerpoint/2010/main" val="1966749440"/>
              </p:ext>
            </p:extLst>
          </p:nvPr>
        </p:nvGraphicFramePr>
        <p:xfrm>
          <a:off x="1449978" y="1985554"/>
          <a:ext cx="4663440" cy="440097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áfico 6"/>
          <p:cNvGraphicFramePr/>
          <p:nvPr>
            <p:extLst>
              <p:ext uri="{D42A27DB-BD31-4B8C-83A1-F6EECF244321}">
                <p14:modId xmlns:p14="http://schemas.microsoft.com/office/powerpoint/2010/main" val="15294954"/>
              </p:ext>
            </p:extLst>
          </p:nvPr>
        </p:nvGraphicFramePr>
        <p:xfrm>
          <a:off x="6283234" y="1985554"/>
          <a:ext cx="5512525" cy="41527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2742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484311" y="685800"/>
            <a:ext cx="10018713" cy="1752599"/>
          </a:xfrm>
        </p:spPr>
        <p:txBody>
          <a:bodyPr/>
          <a:lstStyle/>
          <a:p>
            <a:r>
              <a:rPr lang="es-GT" b="1" dirty="0" smtClean="0"/>
              <a:t>METODOS UTILIZADOS</a:t>
            </a:r>
            <a:endParaRPr lang="es-GT" b="1" dirty="0"/>
          </a:p>
        </p:txBody>
      </p:sp>
      <p:sp>
        <p:nvSpPr>
          <p:cNvPr id="5" name="Marcador de contenido 2"/>
          <p:cNvSpPr>
            <a:spLocks noGrp="1"/>
          </p:cNvSpPr>
          <p:nvPr>
            <p:ph idx="1"/>
          </p:nvPr>
        </p:nvSpPr>
        <p:spPr>
          <a:xfrm>
            <a:off x="1484310" y="2666999"/>
            <a:ext cx="10018713" cy="3124201"/>
          </a:xfrm>
        </p:spPr>
        <p:txBody>
          <a:bodyPr/>
          <a:lstStyle/>
          <a:p>
            <a:r>
              <a:rPr lang="es-GT" dirty="0">
                <a:latin typeface="Arial" panose="020B0604020202020204" pitchFamily="34" charset="0"/>
                <a:cs typeface="Arial" panose="020B0604020202020204" pitchFamily="34" charset="0"/>
              </a:rPr>
              <a:t>Método cuantitativo</a:t>
            </a:r>
          </a:p>
          <a:p>
            <a:r>
              <a:rPr lang="es-GT" dirty="0">
                <a:latin typeface="Arial" panose="020B0604020202020204" pitchFamily="34" charset="0"/>
                <a:cs typeface="Arial" panose="020B0604020202020204" pitchFamily="34" charset="0"/>
              </a:rPr>
              <a:t>Método cualitativo</a:t>
            </a:r>
          </a:p>
          <a:p>
            <a:r>
              <a:rPr lang="es-GT" dirty="0">
                <a:latin typeface="Arial" panose="020B0604020202020204" pitchFamily="34" charset="0"/>
                <a:cs typeface="Arial" panose="020B0604020202020204" pitchFamily="34" charset="0"/>
              </a:rPr>
              <a:t>Inductivo</a:t>
            </a:r>
          </a:p>
          <a:p>
            <a:r>
              <a:rPr lang="es-GT" dirty="0">
                <a:latin typeface="Arial" panose="020B0604020202020204" pitchFamily="34" charset="0"/>
                <a:cs typeface="Arial" panose="020B0604020202020204" pitchFamily="34" charset="0"/>
              </a:rPr>
              <a:t>deductivo</a:t>
            </a:r>
          </a:p>
          <a:p>
            <a:endParaRPr lang="es-GT" dirty="0"/>
          </a:p>
        </p:txBody>
      </p:sp>
      <p:pic>
        <p:nvPicPr>
          <p:cNvPr id="6" name="Marcador de contenido 3"/>
          <p:cNvPicPr>
            <a:picLocks noChangeAspect="1"/>
          </p:cNvPicPr>
          <p:nvPr/>
        </p:nvPicPr>
        <p:blipFill rotWithShape="1">
          <a:blip r:embed="rId2"/>
          <a:srcRect t="5099" b="21730"/>
          <a:stretch/>
        </p:blipFill>
        <p:spPr>
          <a:xfrm>
            <a:off x="5257251" y="2666999"/>
            <a:ext cx="5163482" cy="2125214"/>
          </a:xfrm>
          <a:prstGeom prst="rect">
            <a:avLst/>
          </a:prstGeom>
        </p:spPr>
      </p:pic>
    </p:spTree>
    <p:extLst>
      <p:ext uri="{BB962C8B-B14F-4D97-AF65-F5344CB8AC3E}">
        <p14:creationId xmlns:p14="http://schemas.microsoft.com/office/powerpoint/2010/main" val="170522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943398" y="2720662"/>
            <a:ext cx="10018713" cy="1752599"/>
          </a:xfrm>
        </p:spPr>
        <p:txBody>
          <a:bodyPr>
            <a:normAutofit/>
          </a:bodyPr>
          <a:lstStyle/>
          <a:p>
            <a:r>
              <a:rPr lang="es-GT" sz="6600" dirty="0">
                <a:latin typeface="Aharoni" panose="02010803020104030203" pitchFamily="2" charset="-79"/>
                <a:cs typeface="Aharoni" panose="02010803020104030203" pitchFamily="2" charset="-79"/>
              </a:rPr>
              <a:t>Enfoques metodológicos</a:t>
            </a:r>
            <a:endParaRPr lang="es-GT" sz="6600" dirty="0"/>
          </a:p>
        </p:txBody>
      </p:sp>
    </p:spTree>
    <p:extLst>
      <p:ext uri="{BB962C8B-B14F-4D97-AF65-F5344CB8AC3E}">
        <p14:creationId xmlns:p14="http://schemas.microsoft.com/office/powerpoint/2010/main" val="79000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60692" y="1029168"/>
            <a:ext cx="2063385" cy="369332"/>
          </a:xfrm>
          <a:prstGeom prst="rect">
            <a:avLst/>
          </a:prstGeom>
        </p:spPr>
        <p:txBody>
          <a:bodyPr wrap="none">
            <a:spAutoFit/>
          </a:bodyPr>
          <a:lstStyle/>
          <a:p>
            <a:pPr marL="742950" lvl="1" indent="-285750">
              <a:buFont typeface="Wingdings" panose="05000000000000000000" pitchFamily="2" charset="2"/>
              <a:buChar char="q"/>
            </a:pPr>
            <a:r>
              <a:rPr lang="es-GT" b="1" dirty="0" smtClean="0">
                <a:latin typeface="Aharoni" panose="02010803020104030203" pitchFamily="2" charset="-79"/>
                <a:cs typeface="Aharoni" panose="02010803020104030203" pitchFamily="2" charset="-79"/>
              </a:rPr>
              <a:t>Energético</a:t>
            </a:r>
            <a:endParaRPr lang="es-GT" dirty="0">
              <a:latin typeface="Aharoni" panose="02010803020104030203" pitchFamily="2" charset="-79"/>
              <a:cs typeface="Aharoni" panose="02010803020104030203" pitchFamily="2" charset="-79"/>
            </a:endParaRPr>
          </a:p>
        </p:txBody>
      </p:sp>
      <p:sp>
        <p:nvSpPr>
          <p:cNvPr id="5" name="Rectángulo 4"/>
          <p:cNvSpPr/>
          <p:nvPr/>
        </p:nvSpPr>
        <p:spPr>
          <a:xfrm>
            <a:off x="3361561" y="2123872"/>
            <a:ext cx="1717137" cy="369332"/>
          </a:xfrm>
          <a:prstGeom prst="rect">
            <a:avLst/>
          </a:prstGeom>
        </p:spPr>
        <p:txBody>
          <a:bodyPr wrap="none">
            <a:spAutoFit/>
          </a:bodyPr>
          <a:lstStyle/>
          <a:p>
            <a:pPr marL="285750" indent="-285750">
              <a:buFont typeface="Wingdings" panose="05000000000000000000" pitchFamily="2" charset="2"/>
              <a:buChar char="q"/>
            </a:pPr>
            <a:r>
              <a:rPr lang="es-GT" b="1" dirty="0" smtClean="0">
                <a:solidFill>
                  <a:srgbClr val="000000"/>
                </a:solidFill>
                <a:latin typeface="arial" panose="020B0604020202020204" pitchFamily="34" charset="0"/>
              </a:rPr>
              <a:t>Económico</a:t>
            </a:r>
            <a:endParaRPr lang="es-GT" dirty="0"/>
          </a:p>
        </p:txBody>
      </p:sp>
      <p:sp>
        <p:nvSpPr>
          <p:cNvPr id="6" name="Rectángulo 5"/>
          <p:cNvSpPr/>
          <p:nvPr/>
        </p:nvSpPr>
        <p:spPr>
          <a:xfrm>
            <a:off x="9097014" y="5317832"/>
            <a:ext cx="1114408" cy="369332"/>
          </a:xfrm>
          <a:prstGeom prst="rect">
            <a:avLst/>
          </a:prstGeom>
        </p:spPr>
        <p:txBody>
          <a:bodyPr wrap="none">
            <a:spAutoFit/>
          </a:bodyPr>
          <a:lstStyle/>
          <a:p>
            <a:pPr marL="285750" indent="-285750">
              <a:buFont typeface="Wingdings" panose="05000000000000000000" pitchFamily="2" charset="2"/>
              <a:buChar char="q"/>
            </a:pPr>
            <a:r>
              <a:rPr lang="es-GT" b="1" dirty="0">
                <a:solidFill>
                  <a:srgbClr val="000000"/>
                </a:solidFill>
                <a:latin typeface="Aharoni" panose="02010803020104030203" pitchFamily="2" charset="-79"/>
                <a:cs typeface="Aharoni" panose="02010803020104030203" pitchFamily="2" charset="-79"/>
              </a:rPr>
              <a:t>S</a:t>
            </a:r>
            <a:r>
              <a:rPr lang="es-GT" b="1" dirty="0" smtClean="0">
                <a:solidFill>
                  <a:srgbClr val="000000"/>
                </a:solidFill>
                <a:latin typeface="Aharoni" panose="02010803020104030203" pitchFamily="2" charset="-79"/>
                <a:cs typeface="Aharoni" panose="02010803020104030203" pitchFamily="2" charset="-79"/>
              </a:rPr>
              <a:t>ocial</a:t>
            </a:r>
            <a:endParaRPr lang="es-GT" dirty="0">
              <a:latin typeface="Aharoni" panose="02010803020104030203" pitchFamily="2" charset="-79"/>
              <a:cs typeface="Aharoni" panose="02010803020104030203" pitchFamily="2" charset="-79"/>
            </a:endParaRPr>
          </a:p>
        </p:txBody>
      </p:sp>
      <p:sp>
        <p:nvSpPr>
          <p:cNvPr id="7" name="Rectángulo 6"/>
          <p:cNvSpPr/>
          <p:nvPr/>
        </p:nvSpPr>
        <p:spPr>
          <a:xfrm>
            <a:off x="5449028" y="3244334"/>
            <a:ext cx="1293944" cy="369332"/>
          </a:xfrm>
          <a:prstGeom prst="rect">
            <a:avLst/>
          </a:prstGeom>
        </p:spPr>
        <p:txBody>
          <a:bodyPr wrap="none">
            <a:spAutoFit/>
          </a:bodyPr>
          <a:lstStyle/>
          <a:p>
            <a:pPr marL="285750" indent="-285750">
              <a:buFont typeface="Wingdings" panose="05000000000000000000" pitchFamily="2" charset="2"/>
              <a:buChar char="q"/>
            </a:pPr>
            <a:r>
              <a:rPr lang="es-GT" b="1" dirty="0">
                <a:solidFill>
                  <a:srgbClr val="000000"/>
                </a:solidFill>
                <a:latin typeface="arial" panose="020B0604020202020204" pitchFamily="34" charset="0"/>
              </a:rPr>
              <a:t>político</a:t>
            </a:r>
            <a:endParaRPr lang="es-GT" dirty="0"/>
          </a:p>
        </p:txBody>
      </p:sp>
      <p:sp>
        <p:nvSpPr>
          <p:cNvPr id="8" name="CuadroTexto 7"/>
          <p:cNvSpPr txBox="1"/>
          <p:nvPr/>
        </p:nvSpPr>
        <p:spPr>
          <a:xfrm>
            <a:off x="7212170" y="4327301"/>
            <a:ext cx="2200709" cy="369332"/>
          </a:xfrm>
          <a:prstGeom prst="rect">
            <a:avLst/>
          </a:prstGeom>
          <a:noFill/>
        </p:spPr>
        <p:txBody>
          <a:bodyPr wrap="square" rtlCol="0">
            <a:spAutoFit/>
          </a:bodyPr>
          <a:lstStyle/>
          <a:p>
            <a:pPr marL="285750" indent="-285750">
              <a:buFont typeface="Wingdings" panose="05000000000000000000" pitchFamily="2" charset="2"/>
              <a:buChar char="q"/>
            </a:pPr>
            <a:r>
              <a:rPr lang="es-GT" dirty="0">
                <a:latin typeface="Aharoni" panose="02010803020104030203" pitchFamily="2" charset="-79"/>
                <a:cs typeface="Aharoni" panose="02010803020104030203" pitchFamily="2" charset="-79"/>
              </a:rPr>
              <a:t>C</a:t>
            </a:r>
            <a:r>
              <a:rPr lang="es-GT" dirty="0" smtClean="0">
                <a:latin typeface="Aharoni" panose="02010803020104030203" pitchFamily="2" charset="-79"/>
                <a:cs typeface="Aharoni" panose="02010803020104030203" pitchFamily="2" charset="-79"/>
              </a:rPr>
              <a:t>ultural</a:t>
            </a:r>
            <a:endParaRPr lang="es-GT" dirty="0"/>
          </a:p>
        </p:txBody>
      </p:sp>
      <p:pic>
        <p:nvPicPr>
          <p:cNvPr id="9" name="Imagen 8"/>
          <p:cNvPicPr>
            <a:picLocks noChangeAspect="1"/>
          </p:cNvPicPr>
          <p:nvPr/>
        </p:nvPicPr>
        <p:blipFill rotWithShape="1">
          <a:blip r:embed="rId2"/>
          <a:srcRect l="4828" t="33552" r="5577" b="15611"/>
          <a:stretch/>
        </p:blipFill>
        <p:spPr>
          <a:xfrm>
            <a:off x="6742972" y="856020"/>
            <a:ext cx="4626375" cy="1385143"/>
          </a:xfrm>
          <a:prstGeom prst="rect">
            <a:avLst/>
          </a:prstGeom>
        </p:spPr>
      </p:pic>
      <p:pic>
        <p:nvPicPr>
          <p:cNvPr id="10" name="Imagen 9"/>
          <p:cNvPicPr>
            <a:picLocks noChangeAspect="1"/>
          </p:cNvPicPr>
          <p:nvPr/>
        </p:nvPicPr>
        <p:blipFill rotWithShape="1">
          <a:blip r:embed="rId3"/>
          <a:srcRect l="10724" r="4672"/>
          <a:stretch/>
        </p:blipFill>
        <p:spPr>
          <a:xfrm>
            <a:off x="2146117" y="4783498"/>
            <a:ext cx="3845609" cy="1437999"/>
          </a:xfrm>
          <a:prstGeom prst="rect">
            <a:avLst/>
          </a:prstGeom>
        </p:spPr>
      </p:pic>
    </p:spTree>
    <p:extLst>
      <p:ext uri="{BB962C8B-B14F-4D97-AF65-F5344CB8AC3E}">
        <p14:creationId xmlns:p14="http://schemas.microsoft.com/office/powerpoint/2010/main" val="3885036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674254" y="592428"/>
            <a:ext cx="10290219" cy="2862322"/>
          </a:xfrm>
          <a:prstGeom prst="rect">
            <a:avLst/>
          </a:prstGeom>
          <a:noFill/>
        </p:spPr>
        <p:txBody>
          <a:bodyPr wrap="square" rtlCol="0">
            <a:spAutoFit/>
          </a:bodyPr>
          <a:lstStyle/>
          <a:p>
            <a:pPr marL="342900" indent="-342900">
              <a:buFont typeface="Wingdings" panose="05000000000000000000" pitchFamily="2" charset="2"/>
              <a:buChar char="q"/>
            </a:pPr>
            <a:r>
              <a:rPr lang="es-GT" sz="2000" dirty="0" smtClean="0">
                <a:latin typeface="Aharoni" panose="02010803020104030203" pitchFamily="2" charset="-79"/>
                <a:cs typeface="Aharoni" panose="02010803020104030203" pitchFamily="2" charset="-79"/>
              </a:rPr>
              <a:t>Respeto</a:t>
            </a:r>
          </a:p>
          <a:p>
            <a:pPr marL="342900" indent="-342900">
              <a:buFont typeface="Wingdings" panose="05000000000000000000" pitchFamily="2" charset="2"/>
              <a:buChar char="q"/>
            </a:pPr>
            <a:endParaRPr lang="es-GT" sz="20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r>
              <a:rPr lang="es-GT" sz="2000" dirty="0" smtClean="0">
                <a:latin typeface="Aharoni" panose="02010803020104030203" pitchFamily="2" charset="-79"/>
                <a:cs typeface="Aharoni" panose="02010803020104030203" pitchFamily="2" charset="-79"/>
              </a:rPr>
              <a:t>Honestidad</a:t>
            </a:r>
          </a:p>
          <a:p>
            <a:pPr marL="342900" indent="-342900">
              <a:buFont typeface="Wingdings" panose="05000000000000000000" pitchFamily="2" charset="2"/>
              <a:buChar char="q"/>
            </a:pPr>
            <a:endParaRPr lang="es-GT" sz="20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r>
              <a:rPr lang="es-GT" sz="2000" dirty="0" smtClean="0">
                <a:latin typeface="Aharoni" panose="02010803020104030203" pitchFamily="2" charset="-79"/>
                <a:cs typeface="Aharoni" panose="02010803020104030203" pitchFamily="2" charset="-79"/>
              </a:rPr>
              <a:t>Igualdad de genero</a:t>
            </a:r>
          </a:p>
          <a:p>
            <a:pPr marL="342900" indent="-342900">
              <a:buFont typeface="Wingdings" panose="05000000000000000000" pitchFamily="2" charset="2"/>
              <a:buChar char="q"/>
            </a:pPr>
            <a:endParaRPr lang="es-GT" sz="20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r>
              <a:rPr lang="es-GT" sz="2000" dirty="0" smtClean="0">
                <a:latin typeface="Aharoni" panose="02010803020104030203" pitchFamily="2" charset="-79"/>
                <a:cs typeface="Aharoni" panose="02010803020104030203" pitchFamily="2" charset="-79"/>
              </a:rPr>
              <a:t>Responsabilidad </a:t>
            </a:r>
          </a:p>
          <a:p>
            <a:pPr marL="342900" indent="-342900">
              <a:buFont typeface="Wingdings" panose="05000000000000000000" pitchFamily="2" charset="2"/>
              <a:buChar char="q"/>
            </a:pPr>
            <a:endParaRPr lang="es-GT" sz="2000" dirty="0">
              <a:latin typeface="Aharoni" panose="02010803020104030203" pitchFamily="2" charset="-79"/>
              <a:cs typeface="Aharoni" panose="02010803020104030203" pitchFamily="2" charset="-79"/>
            </a:endParaRPr>
          </a:p>
          <a:p>
            <a:pPr marL="342900" indent="-342900">
              <a:buFont typeface="Wingdings" panose="05000000000000000000" pitchFamily="2" charset="2"/>
              <a:buChar char="q"/>
            </a:pPr>
            <a:r>
              <a:rPr lang="es-GT" sz="2000" dirty="0" smtClean="0">
                <a:latin typeface="Aharoni" panose="02010803020104030203" pitchFamily="2" charset="-79"/>
                <a:cs typeface="Aharoni" panose="02010803020104030203" pitchFamily="2" charset="-79"/>
              </a:rPr>
              <a:t>Tolerancia </a:t>
            </a:r>
          </a:p>
        </p:txBody>
      </p:sp>
      <p:pic>
        <p:nvPicPr>
          <p:cNvPr id="5" name="Imagen 4"/>
          <p:cNvPicPr>
            <a:picLocks noChangeAspect="1"/>
          </p:cNvPicPr>
          <p:nvPr/>
        </p:nvPicPr>
        <p:blipFill>
          <a:blip r:embed="rId2"/>
          <a:stretch>
            <a:fillRect/>
          </a:stretch>
        </p:blipFill>
        <p:spPr>
          <a:xfrm>
            <a:off x="5612230" y="592428"/>
            <a:ext cx="1971675" cy="2314575"/>
          </a:xfrm>
          <a:prstGeom prst="rect">
            <a:avLst/>
          </a:prstGeom>
        </p:spPr>
      </p:pic>
      <p:pic>
        <p:nvPicPr>
          <p:cNvPr id="6" name="Imagen 5"/>
          <p:cNvPicPr>
            <a:picLocks noChangeAspect="1"/>
          </p:cNvPicPr>
          <p:nvPr/>
        </p:nvPicPr>
        <p:blipFill>
          <a:blip r:embed="rId3"/>
          <a:stretch>
            <a:fillRect/>
          </a:stretch>
        </p:blipFill>
        <p:spPr>
          <a:xfrm>
            <a:off x="7583905" y="2601829"/>
            <a:ext cx="2362200" cy="1933575"/>
          </a:xfrm>
          <a:prstGeom prst="rect">
            <a:avLst/>
          </a:prstGeom>
        </p:spPr>
      </p:pic>
    </p:spTree>
    <p:extLst>
      <p:ext uri="{BB962C8B-B14F-4D97-AF65-F5344CB8AC3E}">
        <p14:creationId xmlns:p14="http://schemas.microsoft.com/office/powerpoint/2010/main" val="2313939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484311" y="685800"/>
            <a:ext cx="10018713" cy="1752599"/>
          </a:xfrm>
        </p:spPr>
        <p:txBody>
          <a:bodyPr/>
          <a:lstStyle/>
          <a:p>
            <a:r>
              <a:rPr lang="es-ES" dirty="0"/>
              <a:t>Aplicación en la acción</a:t>
            </a:r>
            <a:r>
              <a:rPr lang="es-GT" dirty="0"/>
              <a:t/>
            </a:r>
            <a:br>
              <a:rPr lang="es-GT" dirty="0"/>
            </a:br>
            <a:endParaRPr lang="es-GT" dirty="0"/>
          </a:p>
        </p:txBody>
      </p:sp>
      <p:sp>
        <p:nvSpPr>
          <p:cNvPr id="5" name="Marcador de contenido 2"/>
          <p:cNvSpPr>
            <a:spLocks noGrp="1"/>
          </p:cNvSpPr>
          <p:nvPr>
            <p:ph idx="1"/>
          </p:nvPr>
        </p:nvSpPr>
        <p:spPr>
          <a:xfrm>
            <a:off x="1235677" y="1820562"/>
            <a:ext cx="10267347" cy="4596714"/>
          </a:xfrm>
        </p:spPr>
        <p:txBody>
          <a:bodyPr/>
          <a:lstStyle/>
          <a:p>
            <a:r>
              <a:rPr lang="es-ES" dirty="0" smtClean="0"/>
              <a:t>Realizar por áreas</a:t>
            </a:r>
          </a:p>
          <a:p>
            <a:r>
              <a:rPr lang="es-ES" dirty="0" smtClean="0"/>
              <a:t>Plan de acción</a:t>
            </a:r>
          </a:p>
          <a:p>
            <a:r>
              <a:rPr lang="es-ES" dirty="0" smtClean="0"/>
              <a:t>Misión del área</a:t>
            </a:r>
          </a:p>
          <a:p>
            <a:r>
              <a:rPr lang="es-ES" dirty="0" smtClean="0"/>
              <a:t>Objetivo</a:t>
            </a:r>
          </a:p>
          <a:p>
            <a:r>
              <a:rPr lang="es-ES" dirty="0" smtClean="0"/>
              <a:t>Estrategias</a:t>
            </a:r>
          </a:p>
          <a:p>
            <a:r>
              <a:rPr lang="es-ES" dirty="0" smtClean="0"/>
              <a:t>Metas</a:t>
            </a:r>
          </a:p>
          <a:p>
            <a:r>
              <a:rPr lang="es-ES" dirty="0" smtClean="0"/>
              <a:t>Política</a:t>
            </a:r>
          </a:p>
          <a:p>
            <a:r>
              <a:rPr lang="es-ES" dirty="0" smtClean="0"/>
              <a:t>Cronograma</a:t>
            </a:r>
          </a:p>
          <a:p>
            <a:endParaRPr lang="es-GT" dirty="0"/>
          </a:p>
        </p:txBody>
      </p:sp>
      <p:pic>
        <p:nvPicPr>
          <p:cNvPr id="6" name="Picture 2" descr="Resultado de imagen para aplicacion en la ac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379" y="2268547"/>
            <a:ext cx="5830085" cy="431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33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latin typeface="Arial" panose="020B0604020202020204" pitchFamily="34" charset="0"/>
                <a:cs typeface="Arial" panose="020B0604020202020204" pitchFamily="34" charset="0"/>
              </a:rPr>
              <a:t>Objetivos</a:t>
            </a:r>
            <a:endParaRPr lang="es-GT" b="1"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1363994" y="2149641"/>
            <a:ext cx="10018713" cy="3204412"/>
          </a:xfrm>
        </p:spPr>
        <p:txBody>
          <a:bodyPr>
            <a:normAutofit fontScale="92500" lnSpcReduction="10000"/>
          </a:bodyPr>
          <a:lstStyle/>
          <a:p>
            <a:r>
              <a:rPr lang="es-ES" dirty="0" smtClean="0"/>
              <a:t>Objetivo General</a:t>
            </a:r>
          </a:p>
          <a:p>
            <a:pPr marL="0" indent="0">
              <a:buNone/>
            </a:pPr>
            <a:r>
              <a:rPr lang="es-ES" sz="1800" dirty="0"/>
              <a:t>Que los alumnos tengan el conocimiento acerca sobre nuestro programa de tema eje de seminario “Plan Nacional de Desarrollo K’atun Nuestra Guatemala 2032 </a:t>
            </a:r>
            <a:endParaRPr lang="es-ES" sz="1800" dirty="0" smtClean="0"/>
          </a:p>
          <a:p>
            <a:r>
              <a:rPr lang="es-ES" dirty="0" smtClean="0"/>
              <a:t>Objetivos Específicos</a:t>
            </a:r>
            <a:endParaRPr lang="es-GT" dirty="0"/>
          </a:p>
          <a:p>
            <a:r>
              <a:rPr lang="es-ES" sz="1900" dirty="0"/>
              <a:t>Motivar a los estudiantes </a:t>
            </a:r>
            <a:endParaRPr lang="es-GT" sz="1900" dirty="0"/>
          </a:p>
          <a:p>
            <a:r>
              <a:rPr lang="es-ES" sz="1900" dirty="0"/>
              <a:t>Fomentar la importancia de una ciudad sostenible </a:t>
            </a:r>
            <a:endParaRPr lang="es-GT" sz="1900" dirty="0"/>
          </a:p>
          <a:p>
            <a:r>
              <a:rPr lang="es-ES" sz="1900" dirty="0"/>
              <a:t>Enseñar los principios de una sociedad sostenible </a:t>
            </a:r>
            <a:endParaRPr lang="es-GT" sz="1900" dirty="0"/>
          </a:p>
          <a:p>
            <a:r>
              <a:rPr lang="es-ES" sz="1900" dirty="0"/>
              <a:t>Hacerles conciencia de la importancia de un buen desarrollo </a:t>
            </a:r>
            <a:endParaRPr lang="es-GT" sz="1900" dirty="0"/>
          </a:p>
          <a:p>
            <a:pPr marL="0" indent="0">
              <a:buNone/>
            </a:pPr>
            <a:endParaRPr lang="es-ES" dirty="0" smtClean="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657" y="3545305"/>
            <a:ext cx="2671442" cy="1712495"/>
          </a:xfrm>
          <a:prstGeom prst="rect">
            <a:avLst/>
          </a:prstGeom>
        </p:spPr>
      </p:pic>
    </p:spTree>
    <p:extLst>
      <p:ext uri="{BB962C8B-B14F-4D97-AF65-F5344CB8AC3E}">
        <p14:creationId xmlns:p14="http://schemas.microsoft.com/office/powerpoint/2010/main" val="1270511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484311" y="685800"/>
            <a:ext cx="10018713" cy="1752599"/>
          </a:xfrm>
        </p:spPr>
        <p:txBody>
          <a:bodyPr/>
          <a:lstStyle/>
          <a:p>
            <a:r>
              <a:rPr lang="es-ES" dirty="0" smtClean="0"/>
              <a:t>Medir y evaluar resultados</a:t>
            </a:r>
            <a:endParaRPr lang="es-GT" dirty="0"/>
          </a:p>
        </p:txBody>
      </p:sp>
      <p:sp>
        <p:nvSpPr>
          <p:cNvPr id="5" name="Marcador de contenido 2"/>
          <p:cNvSpPr>
            <a:spLocks noGrp="1"/>
          </p:cNvSpPr>
          <p:nvPr>
            <p:ph idx="1"/>
          </p:nvPr>
        </p:nvSpPr>
        <p:spPr>
          <a:xfrm>
            <a:off x="1484310" y="2057399"/>
            <a:ext cx="10018713" cy="3124201"/>
          </a:xfrm>
        </p:spPr>
        <p:txBody>
          <a:bodyPr/>
          <a:lstStyle/>
          <a:p>
            <a:r>
              <a:rPr lang="es-ES" dirty="0" smtClean="0"/>
              <a:t>Medición del desempeño: </a:t>
            </a:r>
          </a:p>
          <a:p>
            <a:r>
              <a:rPr lang="es-ES" dirty="0" smtClean="0"/>
              <a:t>Indicadores</a:t>
            </a:r>
          </a:p>
          <a:p>
            <a:endParaRPr lang="es-ES" dirty="0"/>
          </a:p>
          <a:p>
            <a:r>
              <a:rPr lang="es-ES" dirty="0" smtClean="0"/>
              <a:t>Acciones correctivas</a:t>
            </a:r>
            <a:endParaRPr lang="es-GT" dirty="0"/>
          </a:p>
        </p:txBody>
      </p:sp>
      <p:pic>
        <p:nvPicPr>
          <p:cNvPr id="6" name="Picture 2" descr="Resultado de imagen para aplicacion en la ac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853" y="2578878"/>
            <a:ext cx="4786790" cy="299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34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1484280" y="685800"/>
            <a:ext cx="10018080" cy="175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GT" sz="4000" b="0" strike="noStrike" spc="-1">
                <a:solidFill>
                  <a:srgbClr val="000000"/>
                </a:solidFill>
                <a:latin typeface="Corbel"/>
                <a:ea typeface="Arial"/>
              </a:rPr>
              <a:t>Evaluación de la acción Pre</a:t>
            </a:r>
            <a:endParaRPr lang="es-GT" sz="4000" b="0" strike="noStrike" spc="-1">
              <a:latin typeface="Arial"/>
            </a:endParaRPr>
          </a:p>
        </p:txBody>
      </p:sp>
      <p:sp>
        <p:nvSpPr>
          <p:cNvPr id="5" name="CustomShape 2"/>
          <p:cNvSpPr/>
          <p:nvPr/>
        </p:nvSpPr>
        <p:spPr>
          <a:xfrm>
            <a:off x="1484280" y="2018880"/>
            <a:ext cx="10018080" cy="86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just">
              <a:lnSpc>
                <a:spcPct val="100000"/>
              </a:lnSpc>
              <a:spcBef>
                <a:spcPts val="1417"/>
              </a:spcBef>
            </a:pPr>
            <a:r>
              <a:rPr lang="es-GT" sz="2400" b="0" strike="noStrike" spc="-1">
                <a:solidFill>
                  <a:srgbClr val="000000"/>
                </a:solidFill>
                <a:latin typeface="Corbel"/>
                <a:ea typeface="Arial"/>
              </a:rPr>
              <a:t>                                           </a:t>
            </a:r>
            <a:r>
              <a:rPr lang="es-GT" sz="2400" b="1" strike="noStrike" spc="-1">
                <a:solidFill>
                  <a:srgbClr val="000000"/>
                </a:solidFill>
                <a:latin typeface="Corbel"/>
                <a:ea typeface="Arial"/>
              </a:rPr>
              <a:t>   Basura en lugares no correctos</a:t>
            </a:r>
            <a:endParaRPr lang="es-GT" sz="2400" b="0" strike="noStrike" spc="-1">
              <a:latin typeface="Arial"/>
            </a:endParaRPr>
          </a:p>
        </p:txBody>
      </p:sp>
      <p:pic>
        <p:nvPicPr>
          <p:cNvPr id="6" name="Imagen 5"/>
          <p:cNvPicPr/>
          <p:nvPr/>
        </p:nvPicPr>
        <p:blipFill>
          <a:blip r:embed="rId2"/>
          <a:stretch/>
        </p:blipFill>
        <p:spPr>
          <a:xfrm>
            <a:off x="1746360" y="3672000"/>
            <a:ext cx="3437640" cy="2578320"/>
          </a:xfrm>
          <a:prstGeom prst="rect">
            <a:avLst/>
          </a:prstGeom>
          <a:ln>
            <a:noFill/>
          </a:ln>
        </p:spPr>
      </p:pic>
      <p:pic>
        <p:nvPicPr>
          <p:cNvPr id="7" name="Imagen 6"/>
          <p:cNvPicPr/>
          <p:nvPr/>
        </p:nvPicPr>
        <p:blipFill>
          <a:blip r:embed="rId3"/>
          <a:stretch/>
        </p:blipFill>
        <p:spPr>
          <a:xfrm>
            <a:off x="6912000" y="3567960"/>
            <a:ext cx="3690720" cy="2768040"/>
          </a:xfrm>
          <a:prstGeom prst="rect">
            <a:avLst/>
          </a:prstGeom>
          <a:ln>
            <a:noFill/>
          </a:ln>
        </p:spPr>
      </p:pic>
    </p:spTree>
    <p:extLst>
      <p:ext uri="{BB962C8B-B14F-4D97-AF65-F5344CB8AC3E}">
        <p14:creationId xmlns:p14="http://schemas.microsoft.com/office/powerpoint/2010/main" val="227822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1484280" y="685800"/>
            <a:ext cx="10018080" cy="1751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GT" sz="4000" b="0" strike="noStrike" spc="-1">
                <a:solidFill>
                  <a:srgbClr val="000000"/>
                </a:solidFill>
                <a:latin typeface="Corbel"/>
                <a:ea typeface="Arial"/>
              </a:rPr>
              <a:t>Evaluación de la acción Post</a:t>
            </a:r>
            <a:endParaRPr lang="es-GT" sz="4000" b="0" strike="noStrike" spc="-1">
              <a:latin typeface="Arial"/>
            </a:endParaRPr>
          </a:p>
        </p:txBody>
      </p:sp>
      <p:sp>
        <p:nvSpPr>
          <p:cNvPr id="5" name="CustomShape 2"/>
          <p:cNvSpPr/>
          <p:nvPr/>
        </p:nvSpPr>
        <p:spPr>
          <a:xfrm>
            <a:off x="1573920" y="2016000"/>
            <a:ext cx="10018080" cy="936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just">
              <a:lnSpc>
                <a:spcPct val="100000"/>
              </a:lnSpc>
              <a:spcBef>
                <a:spcPts val="1417"/>
              </a:spcBef>
            </a:pPr>
            <a:r>
              <a:rPr lang="es-GT" sz="2400" b="0" strike="noStrike" spc="-1">
                <a:solidFill>
                  <a:srgbClr val="000000"/>
                </a:solidFill>
                <a:latin typeface="Corbel"/>
                <a:ea typeface="Arial"/>
              </a:rPr>
              <a:t>                                                </a:t>
            </a:r>
            <a:r>
              <a:rPr lang="es-GT" sz="2400" b="1" strike="noStrike" spc="-1">
                <a:solidFill>
                  <a:srgbClr val="000000"/>
                </a:solidFill>
                <a:latin typeface="Corbel"/>
                <a:ea typeface="Arial"/>
              </a:rPr>
              <a:t>  Prevenir la contaminación</a:t>
            </a:r>
            <a:endParaRPr lang="es-GT" sz="2400" b="0" strike="noStrike" spc="-1">
              <a:latin typeface="Arial"/>
            </a:endParaRPr>
          </a:p>
        </p:txBody>
      </p:sp>
      <p:pic>
        <p:nvPicPr>
          <p:cNvPr id="6" name="Imagen 5"/>
          <p:cNvPicPr/>
          <p:nvPr/>
        </p:nvPicPr>
        <p:blipFill>
          <a:blip r:embed="rId2"/>
          <a:stretch/>
        </p:blipFill>
        <p:spPr>
          <a:xfrm>
            <a:off x="2058840" y="3600000"/>
            <a:ext cx="3125160" cy="2448000"/>
          </a:xfrm>
          <a:prstGeom prst="rect">
            <a:avLst/>
          </a:prstGeom>
          <a:ln>
            <a:noFill/>
          </a:ln>
        </p:spPr>
      </p:pic>
      <p:pic>
        <p:nvPicPr>
          <p:cNvPr id="7" name="Imagen 6"/>
          <p:cNvPicPr/>
          <p:nvPr/>
        </p:nvPicPr>
        <p:blipFill>
          <a:blip r:embed="rId3"/>
          <a:stretch/>
        </p:blipFill>
        <p:spPr>
          <a:xfrm>
            <a:off x="6280920" y="3515400"/>
            <a:ext cx="3799080" cy="2532600"/>
          </a:xfrm>
          <a:prstGeom prst="rect">
            <a:avLst/>
          </a:prstGeom>
          <a:ln>
            <a:noFill/>
          </a:ln>
        </p:spPr>
      </p:pic>
    </p:spTree>
    <p:extLst>
      <p:ext uri="{BB962C8B-B14F-4D97-AF65-F5344CB8AC3E}">
        <p14:creationId xmlns:p14="http://schemas.microsoft.com/office/powerpoint/2010/main" val="3559598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200162" y="749241"/>
            <a:ext cx="8177933" cy="632360"/>
          </a:xfrm>
        </p:spPr>
        <p:txBody>
          <a:bodyPr>
            <a:normAutofit fontScale="90000"/>
          </a:bodyPr>
          <a:lstStyle/>
          <a:p>
            <a:r>
              <a:rPr lang="es-ES" sz="6700" b="1" dirty="0"/>
              <a:t>Resultados de la acción</a:t>
            </a:r>
            <a:r>
              <a:rPr lang="en-US" dirty="0"/>
              <a:t/>
            </a:r>
            <a:br>
              <a:rPr lang="en-US" dirty="0"/>
            </a:br>
            <a:endParaRPr lang="es-GT" dirty="0"/>
          </a:p>
        </p:txBody>
      </p:sp>
      <p:sp>
        <p:nvSpPr>
          <p:cNvPr id="5" name="Marcador de contenido 2"/>
          <p:cNvSpPr>
            <a:spLocks noGrp="1"/>
          </p:cNvSpPr>
          <p:nvPr>
            <p:ph idx="1"/>
          </p:nvPr>
        </p:nvSpPr>
        <p:spPr>
          <a:xfrm>
            <a:off x="1508373" y="381418"/>
            <a:ext cx="10018713" cy="4603668"/>
          </a:xfrm>
        </p:spPr>
        <p:txBody>
          <a:bodyPr/>
          <a:lstStyle/>
          <a:p>
            <a:pPr marL="0" indent="0">
              <a:buNone/>
            </a:pPr>
            <a:endParaRPr lang="en-US" dirty="0"/>
          </a:p>
          <a:p>
            <a:r>
              <a:rPr lang="es-ES" dirty="0"/>
              <a:t>El impacto de realizar estos recicladores de desechos orgánicos e inorgánicos es bastante grande, porque esto ah echo que cada una de las persona puedan tener la iniciativa de colocar cada residuo en su lugar, también se ha podido notar que el lugar se puede mantener en un lugar más limpio por motivo de estos recicladores que se encuentran en el lugar.</a:t>
            </a:r>
            <a:endParaRPr lang="en-US" dirty="0"/>
          </a:p>
          <a:p>
            <a:pPr marL="0" indent="0">
              <a:buNone/>
            </a:pPr>
            <a:endParaRPr lang="es-GT"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958" y="3799973"/>
            <a:ext cx="4144499" cy="2762999"/>
          </a:xfrm>
          <a:prstGeom prst="rect">
            <a:avLst/>
          </a:prstGeom>
        </p:spPr>
      </p:pic>
    </p:spTree>
    <p:extLst>
      <p:ext uri="{BB962C8B-B14F-4D97-AF65-F5344CB8AC3E}">
        <p14:creationId xmlns:p14="http://schemas.microsoft.com/office/powerpoint/2010/main" val="3654715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351314" y="685800"/>
            <a:ext cx="9151710" cy="561109"/>
          </a:xfrm>
        </p:spPr>
        <p:txBody>
          <a:bodyPr>
            <a:noAutofit/>
          </a:bodyPr>
          <a:lstStyle/>
          <a:p>
            <a:r>
              <a:rPr lang="es-GT" sz="6000" dirty="0" smtClean="0"/>
              <a:t>Cronograma de investigación</a:t>
            </a:r>
            <a:endParaRPr lang="en-US" sz="6000" dirty="0"/>
          </a:p>
        </p:txBody>
      </p:sp>
      <p:graphicFrame>
        <p:nvGraphicFramePr>
          <p:cNvPr id="5" name="Marcador de contenido 3"/>
          <p:cNvGraphicFramePr>
            <a:graphicFrameLocks noGrp="1"/>
          </p:cNvGraphicFramePr>
          <p:nvPr>
            <p:ph idx="1"/>
            <p:extLst>
              <p:ext uri="{D42A27DB-BD31-4B8C-83A1-F6EECF244321}">
                <p14:modId xmlns:p14="http://schemas.microsoft.com/office/powerpoint/2010/main" val="2751934874"/>
              </p:ext>
            </p:extLst>
          </p:nvPr>
        </p:nvGraphicFramePr>
        <p:xfrm>
          <a:off x="2244433" y="1995053"/>
          <a:ext cx="9666516" cy="4746185"/>
        </p:xfrm>
        <a:graphic>
          <a:graphicData uri="http://schemas.openxmlformats.org/drawingml/2006/table">
            <a:tbl>
              <a:tblPr firstRow="1" firstCol="1" bandRow="1">
                <a:tableStyleId>{5C22544A-7EE6-4342-B048-85BDC9FD1C3A}</a:tableStyleId>
              </a:tblPr>
              <a:tblGrid>
                <a:gridCol w="1826098"/>
                <a:gridCol w="1288061"/>
                <a:gridCol w="1171974"/>
                <a:gridCol w="1344591"/>
                <a:gridCol w="1344591"/>
                <a:gridCol w="1344591"/>
                <a:gridCol w="1346610"/>
              </a:tblGrid>
              <a:tr h="698698">
                <a:tc>
                  <a:txBody>
                    <a:bodyPr/>
                    <a:lstStyle/>
                    <a:p>
                      <a:pPr marL="0" marR="0" algn="just">
                        <a:lnSpc>
                          <a:spcPct val="106000"/>
                        </a:lnSpc>
                        <a:spcBef>
                          <a:spcPts val="0"/>
                        </a:spcBef>
                        <a:spcAft>
                          <a:spcPts val="0"/>
                        </a:spcAft>
                      </a:pPr>
                      <a:r>
                        <a:rPr lang="es-GT" sz="1100">
                          <a:effectLst/>
                        </a:rPr>
                        <a:t>ACTIVIDAD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100">
                          <a:effectLst/>
                        </a:rPr>
                        <a:t>FECHA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100">
                          <a:effectLst/>
                        </a:rPr>
                        <a:t>SEMANA </a:t>
                      </a:r>
                      <a:br>
                        <a:rPr lang="es-GT" sz="1100">
                          <a:effectLst/>
                        </a:rPr>
                      </a:br>
                      <a:r>
                        <a:rPr lang="es-GT" sz="1100">
                          <a:effectLst/>
                        </a:rPr>
                        <a:t>2 DE JUNIO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100">
                          <a:effectLst/>
                        </a:rPr>
                        <a:t>SEMANA</a:t>
                      </a:r>
                      <a:br>
                        <a:rPr lang="es-GT" sz="1100">
                          <a:effectLst/>
                        </a:rPr>
                      </a:br>
                      <a:r>
                        <a:rPr lang="es-GT" sz="1100">
                          <a:effectLst/>
                        </a:rPr>
                        <a:t>15 DE JUNIO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100">
                          <a:effectLst/>
                        </a:rPr>
                        <a:t>SEMANA</a:t>
                      </a:r>
                      <a:br>
                        <a:rPr lang="es-GT" sz="1100">
                          <a:effectLst/>
                        </a:rPr>
                      </a:br>
                      <a:r>
                        <a:rPr lang="es-GT" sz="1100">
                          <a:effectLst/>
                        </a:rPr>
                        <a:t>2 DE JULIO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100">
                          <a:effectLst/>
                        </a:rPr>
                        <a:t>SEMANA 15 DE JULIO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100">
                          <a:effectLst/>
                        </a:rPr>
                        <a:t>SEMANA DE 2 DE AGOSTO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09128">
                <a:tc>
                  <a:txBody>
                    <a:bodyPr/>
                    <a:lstStyle/>
                    <a:p>
                      <a:pPr marL="0" marR="0" algn="just">
                        <a:lnSpc>
                          <a:spcPct val="106000"/>
                        </a:lnSpc>
                        <a:spcBef>
                          <a:spcPts val="0"/>
                        </a:spcBef>
                        <a:spcAft>
                          <a:spcPts val="0"/>
                        </a:spcAft>
                      </a:pPr>
                      <a:r>
                        <a:rPr lang="es-GT" sz="1200">
                          <a:effectLst/>
                        </a:rPr>
                        <a:t>Selección de tema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2/06/19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09128">
                <a:tc>
                  <a:txBody>
                    <a:bodyPr/>
                    <a:lstStyle/>
                    <a:p>
                      <a:pPr marL="0" marR="0" algn="just">
                        <a:lnSpc>
                          <a:spcPct val="106000"/>
                        </a:lnSpc>
                        <a:spcBef>
                          <a:spcPts val="0"/>
                        </a:spcBef>
                        <a:spcAft>
                          <a:spcPts val="0"/>
                        </a:spcAft>
                      </a:pPr>
                      <a:r>
                        <a:rPr lang="es-GT" sz="1200">
                          <a:effectLst/>
                        </a:rPr>
                        <a:t>Selección de campo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15/06/19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09128">
                <a:tc>
                  <a:txBody>
                    <a:bodyPr/>
                    <a:lstStyle/>
                    <a:p>
                      <a:pPr marL="0" marR="0" algn="just">
                        <a:lnSpc>
                          <a:spcPct val="106000"/>
                        </a:lnSpc>
                        <a:spcBef>
                          <a:spcPts val="0"/>
                        </a:spcBef>
                        <a:spcAft>
                          <a:spcPts val="0"/>
                        </a:spcAft>
                      </a:pPr>
                      <a:r>
                        <a:rPr lang="es-GT" sz="1200">
                          <a:effectLst/>
                        </a:rPr>
                        <a:t>Leer y hacer marco teórico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2/07/19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020103">
                <a:tc>
                  <a:txBody>
                    <a:bodyPr/>
                    <a:lstStyle/>
                    <a:p>
                      <a:pPr marL="0" marR="0" algn="just">
                        <a:lnSpc>
                          <a:spcPct val="106000"/>
                        </a:lnSpc>
                        <a:spcBef>
                          <a:spcPts val="0"/>
                        </a:spcBef>
                        <a:spcAft>
                          <a:spcPts val="0"/>
                        </a:spcAft>
                      </a:pPr>
                      <a:r>
                        <a:rPr lang="es-GT" sz="1200">
                          <a:effectLst/>
                        </a:rPr>
                        <a:t>Realizar proyecto de investigación acción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15/07/19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24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6000"/>
                        </a:lnSpc>
                        <a:spcBef>
                          <a:spcPts val="0"/>
                        </a:spcBef>
                        <a:spcAft>
                          <a:spcPts val="0"/>
                        </a:spcAft>
                      </a:pPr>
                      <a:r>
                        <a:rPr lang="es-GT"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434981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3004457" y="225631"/>
            <a:ext cx="7802088" cy="926275"/>
          </a:xfrm>
        </p:spPr>
        <p:txBody>
          <a:bodyPr>
            <a:noAutofit/>
          </a:bodyPr>
          <a:lstStyle/>
          <a:p>
            <a:r>
              <a:rPr lang="es-GT" sz="5400" dirty="0" smtClean="0"/>
              <a:t>Cronograma de práctica </a:t>
            </a:r>
            <a:endParaRPr lang="es-GT" sz="5400"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634320631"/>
              </p:ext>
            </p:extLst>
          </p:nvPr>
        </p:nvGraphicFramePr>
        <p:xfrm>
          <a:off x="2157142" y="1318162"/>
          <a:ext cx="9666516" cy="5367648"/>
        </p:xfrm>
        <a:graphic>
          <a:graphicData uri="http://schemas.openxmlformats.org/drawingml/2006/table">
            <a:tbl>
              <a:tblPr firstRow="1" firstCol="1" bandRow="1">
                <a:tableStyleId>{5C22544A-7EE6-4342-B048-85BDC9FD1C3A}</a:tableStyleId>
              </a:tblPr>
              <a:tblGrid>
                <a:gridCol w="1610865"/>
                <a:gridCol w="1610865"/>
                <a:gridCol w="3039867"/>
                <a:gridCol w="783198"/>
                <a:gridCol w="1010856"/>
                <a:gridCol w="1610865"/>
              </a:tblGrid>
              <a:tr h="633340">
                <a:tc>
                  <a:txBody>
                    <a:bodyPr/>
                    <a:lstStyle/>
                    <a:p>
                      <a:pPr marL="0" marR="0" algn="ctr">
                        <a:lnSpc>
                          <a:spcPct val="106000"/>
                        </a:lnSpc>
                        <a:spcBef>
                          <a:spcPts val="0"/>
                        </a:spcBef>
                        <a:spcAft>
                          <a:spcPts val="0"/>
                        </a:spcAft>
                      </a:pPr>
                      <a:r>
                        <a:rPr lang="es-GT" sz="900" dirty="0">
                          <a:effectLst/>
                        </a:rPr>
                        <a:t>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Presentación con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Se presentara con el grado asignado para conocerse.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08/07/2019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8:20-9:20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498348">
                <a:tc>
                  <a:txBody>
                    <a:bodyPr/>
                    <a:lstStyle/>
                    <a:p>
                      <a:pPr marL="0" marR="0" algn="ctr">
                        <a:lnSpc>
                          <a:spcPct val="106000"/>
                        </a:lnSpc>
                        <a:spcBef>
                          <a:spcPts val="0"/>
                        </a:spcBef>
                        <a:spcAft>
                          <a:spcPts val="0"/>
                        </a:spcAft>
                      </a:pPr>
                      <a:r>
                        <a:rPr lang="es-GT" sz="9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Encuestas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Se hará una serie de Preguntas sobre el ODS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11/07/2019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11:00-11:40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498348">
                <a:tc>
                  <a:txBody>
                    <a:bodyPr/>
                    <a:lstStyle/>
                    <a:p>
                      <a:pPr marL="0" marR="0" algn="ctr">
                        <a:lnSpc>
                          <a:spcPct val="106000"/>
                        </a:lnSpc>
                        <a:spcBef>
                          <a:spcPts val="0"/>
                        </a:spcBef>
                        <a:spcAft>
                          <a:spcPts val="0"/>
                        </a:spcAft>
                      </a:pPr>
                      <a:r>
                        <a:rPr lang="es-GT" sz="9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Sensibilización</a:t>
                      </a:r>
                      <a:endParaRPr lang="en-US" sz="800">
                        <a:effectLst/>
                      </a:endParaRPr>
                    </a:p>
                    <a:p>
                      <a:pPr marL="0" marR="0" algn="l">
                        <a:lnSpc>
                          <a:spcPct val="106000"/>
                        </a:lnSpc>
                        <a:spcBef>
                          <a:spcPts val="0"/>
                        </a:spcBef>
                        <a:spcAft>
                          <a:spcPts val="0"/>
                        </a:spcAft>
                      </a:pPr>
                      <a:r>
                        <a:rPr lang="es-GT" sz="900">
                          <a:effectLst/>
                        </a:rPr>
                        <a:t>(Consciencia)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Realizamos un debate sobre temas que harán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15/07/2019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8:20-9:20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747523">
                <a:tc>
                  <a:txBody>
                    <a:bodyPr/>
                    <a:lstStyle/>
                    <a:p>
                      <a:pPr marL="0" marR="0" algn="ctr">
                        <a:lnSpc>
                          <a:spcPct val="106000"/>
                        </a:lnSpc>
                        <a:spcBef>
                          <a:spcPts val="0"/>
                        </a:spcBef>
                        <a:spcAft>
                          <a:spcPts val="0"/>
                        </a:spcAft>
                      </a:pPr>
                      <a:r>
                        <a:rPr lang="es-GT" sz="900">
                          <a:effectLst/>
                        </a:rPr>
                        <a: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Opiniones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Todos los alumnos de 4to° PC y se resolverán todas las dudas que nos digan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18/07/2019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11:00-11:40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996695">
                <a:tc>
                  <a:txBody>
                    <a:bodyPr/>
                    <a:lstStyle/>
                    <a:p>
                      <a:pPr marL="0" marR="0" algn="ctr">
                        <a:lnSpc>
                          <a:spcPct val="106000"/>
                        </a:lnSpc>
                        <a:spcBef>
                          <a:spcPts val="0"/>
                        </a:spcBef>
                        <a:spcAft>
                          <a:spcPts val="0"/>
                        </a:spcAft>
                      </a:pPr>
                      <a:r>
                        <a:rPr lang="es-GT" sz="900">
                          <a:effectLst/>
                        </a:rPr>
                        <a:t>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Interacción con los alumnos y se profundizara el tema ODS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Se realizaran grupos y se compartirá con ellos sobre el ODS, y se les compartirá un recuerdo para fomentar la unión de una comunidad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22/07/2019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8:20-9:20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747523">
                <a:tc>
                  <a:txBody>
                    <a:bodyPr/>
                    <a:lstStyle/>
                    <a:p>
                      <a:pPr marL="0" marR="0" algn="ctr">
                        <a:lnSpc>
                          <a:spcPct val="106000"/>
                        </a:lnSpc>
                        <a:spcBef>
                          <a:spcPts val="0"/>
                        </a:spcBef>
                        <a:spcAft>
                          <a:spcPts val="0"/>
                        </a:spcAft>
                      </a:pPr>
                      <a:r>
                        <a:rPr lang="es-GT" sz="900">
                          <a:effectLst/>
                        </a:rPr>
                        <a:t>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Actividades Dinámicas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Se llevarán a cabo una serie de juegos en donde los alumnos puedan aprender de una forma divertida los ODS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25/07/2019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11:00-11:40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498348">
                <a:tc>
                  <a:txBody>
                    <a:bodyPr/>
                    <a:lstStyle/>
                    <a:p>
                      <a:pPr marL="0" marR="0" algn="ctr">
                        <a:lnSpc>
                          <a:spcPct val="106000"/>
                        </a:lnSpc>
                        <a:spcBef>
                          <a:spcPts val="0"/>
                        </a:spcBef>
                        <a:spcAft>
                          <a:spcPts val="0"/>
                        </a:spcAft>
                      </a:pPr>
                      <a:r>
                        <a:rPr lang="es-GT" sz="9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Compartir Experiencias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Contaran las experiencias vividas en la comunidad que habitan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29/07/2019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8:20-9:20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Comunidad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r h="747523">
                <a:tc>
                  <a:txBody>
                    <a:bodyPr/>
                    <a:lstStyle/>
                    <a:p>
                      <a:pPr marL="0" marR="0" algn="ctr">
                        <a:lnSpc>
                          <a:spcPct val="106000"/>
                        </a:lnSpc>
                        <a:spcBef>
                          <a:spcPts val="0"/>
                        </a:spcBef>
                        <a:spcAft>
                          <a:spcPts val="0"/>
                        </a:spcAft>
                      </a:pPr>
                      <a:r>
                        <a:rPr lang="es-GT" sz="900">
                          <a:effectLst/>
                        </a:rPr>
                        <a:t>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Conclusión de Investigación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Los alumnos manipulan el tema y comparten los objetivos que tienen planteados para sus comunidades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01/07/2019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a:effectLst/>
                        </a:rPr>
                        <a:t>11:00-11:40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c>
                  <a:txBody>
                    <a:bodyPr/>
                    <a:lstStyle/>
                    <a:p>
                      <a:pPr marL="0" marR="0" algn="l">
                        <a:lnSpc>
                          <a:spcPct val="106000"/>
                        </a:lnSpc>
                        <a:spcBef>
                          <a:spcPts val="0"/>
                        </a:spcBef>
                        <a:spcAft>
                          <a:spcPts val="0"/>
                        </a:spcAft>
                      </a:pPr>
                      <a:r>
                        <a:rPr lang="es-GT" sz="900" dirty="0">
                          <a:effectLst/>
                        </a:rPr>
                        <a:t>Comunidad #2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304" marR="51304" marT="0" marB="0"/>
                </a:tc>
              </a:tr>
            </a:tbl>
          </a:graphicData>
        </a:graphic>
      </p:graphicFrame>
    </p:spTree>
    <p:extLst>
      <p:ext uri="{BB962C8B-B14F-4D97-AF65-F5344CB8AC3E}">
        <p14:creationId xmlns:p14="http://schemas.microsoft.com/office/powerpoint/2010/main" val="3949495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a:spLocks noGrp="1"/>
          </p:cNvSpPr>
          <p:nvPr>
            <p:ph idx="1"/>
          </p:nvPr>
        </p:nvSpPr>
        <p:spPr>
          <a:xfrm>
            <a:off x="1676814" y="691815"/>
            <a:ext cx="10707690" cy="6650182"/>
          </a:xfrm>
        </p:spPr>
        <p:txBody>
          <a:bodyPr>
            <a:noAutofit/>
          </a:bodyPr>
          <a:lstStyle/>
          <a:p>
            <a:pPr algn="just"/>
            <a:r>
              <a:rPr lang="es-GT" dirty="0"/>
              <a:t>Positivo:</a:t>
            </a:r>
            <a:endParaRPr lang="en-US" dirty="0"/>
          </a:p>
          <a:p>
            <a:pPr marL="0" indent="0" algn="just">
              <a:buNone/>
            </a:pPr>
            <a:r>
              <a:rPr lang="es-GT" dirty="0" smtClean="0"/>
              <a:t>Comenzamos en que cada persona </a:t>
            </a:r>
            <a:r>
              <a:rPr lang="es-GT" dirty="0"/>
              <a:t>empiece a ser un </a:t>
            </a:r>
            <a:r>
              <a:rPr lang="es-GT" dirty="0" smtClean="0"/>
              <a:t>ejemplo en </a:t>
            </a:r>
            <a:r>
              <a:rPr lang="es-GT" dirty="0"/>
              <a:t>el colegio se expandirá a sus casas para transmitirles que el tirar la basura al suelo es contaminar nuestro medio </a:t>
            </a:r>
            <a:r>
              <a:rPr lang="es-GT" dirty="0" smtClean="0"/>
              <a:t>ambiente</a:t>
            </a:r>
          </a:p>
          <a:p>
            <a:pPr algn="just"/>
            <a:r>
              <a:rPr lang="es-GT" dirty="0" smtClean="0"/>
              <a:t>Negativo:</a:t>
            </a:r>
            <a:endParaRPr lang="en-US" dirty="0" smtClean="0"/>
          </a:p>
          <a:p>
            <a:pPr marL="0" indent="0" algn="just">
              <a:buNone/>
            </a:pPr>
            <a:r>
              <a:rPr lang="es-GT" dirty="0" smtClean="0"/>
              <a:t>Es que lo tomaran como un juego, o por obligación en el momento, que no lo tomara enserio y se nos va a perjudicar a nosotros porque no vamos a tener el apoyo de las personas si no la negatividad que nos darán.</a:t>
            </a:r>
            <a:endParaRPr lang="en-US" dirty="0" smtClean="0"/>
          </a:p>
          <a:p>
            <a:pPr marL="0" indent="0" algn="just">
              <a:buNone/>
            </a:pPr>
            <a:endParaRPr lang="en-US" dirty="0"/>
          </a:p>
        </p:txBody>
      </p:sp>
      <p:sp>
        <p:nvSpPr>
          <p:cNvPr id="5" name="Título 1"/>
          <p:cNvSpPr>
            <a:spLocks noGrp="1"/>
          </p:cNvSpPr>
          <p:nvPr>
            <p:ph type="title"/>
          </p:nvPr>
        </p:nvSpPr>
        <p:spPr>
          <a:xfrm>
            <a:off x="2815805" y="204537"/>
            <a:ext cx="8044700" cy="1503947"/>
          </a:xfrm>
        </p:spPr>
        <p:txBody>
          <a:bodyPr>
            <a:noAutofit/>
          </a:bodyPr>
          <a:lstStyle/>
          <a:p>
            <a:r>
              <a:rPr lang="es-GT" dirty="0" smtClean="0"/>
              <a:t>Hallazgos </a:t>
            </a:r>
            <a:endParaRPr lang="en-US" dirty="0"/>
          </a:p>
        </p:txBody>
      </p:sp>
    </p:spTree>
    <p:extLst>
      <p:ext uri="{BB962C8B-B14F-4D97-AF65-F5344CB8AC3E}">
        <p14:creationId xmlns:p14="http://schemas.microsoft.com/office/powerpoint/2010/main" val="267399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628691" y="-321457"/>
            <a:ext cx="10018713" cy="1752599"/>
          </a:xfrm>
        </p:spPr>
        <p:txBody>
          <a:bodyPr/>
          <a:lstStyle/>
          <a:p>
            <a:r>
              <a:rPr lang="es-GT" b="1" dirty="0" smtClean="0">
                <a:latin typeface="Arial" panose="020B0604020202020204" pitchFamily="34" charset="0"/>
                <a:cs typeface="Arial" panose="020B0604020202020204" pitchFamily="34" charset="0"/>
              </a:rPr>
              <a:t>CONCLUSIONES</a:t>
            </a:r>
            <a:endParaRPr lang="es-GT" b="1" dirty="0">
              <a:latin typeface="Arial" panose="020B0604020202020204" pitchFamily="34" charset="0"/>
              <a:cs typeface="Arial" panose="020B0604020202020204" pitchFamily="34" charset="0"/>
            </a:endParaRPr>
          </a:p>
        </p:txBody>
      </p:sp>
      <p:sp>
        <p:nvSpPr>
          <p:cNvPr id="5" name="Marcador de contenido 2"/>
          <p:cNvSpPr>
            <a:spLocks noGrp="1"/>
          </p:cNvSpPr>
          <p:nvPr>
            <p:ph idx="1"/>
          </p:nvPr>
        </p:nvSpPr>
        <p:spPr>
          <a:xfrm>
            <a:off x="1412120" y="566258"/>
            <a:ext cx="10018713" cy="3481754"/>
          </a:xfrm>
        </p:spPr>
        <p:txBody>
          <a:bodyPr>
            <a:normAutofit/>
          </a:bodyPr>
          <a:lstStyle/>
          <a:p>
            <a:r>
              <a:rPr lang="es-MX" sz="1800" dirty="0" smtClean="0"/>
              <a:t> </a:t>
            </a:r>
            <a:r>
              <a:rPr lang="es-MX" sz="1800" dirty="0" smtClean="0">
                <a:latin typeface="Arial" panose="020B0604020202020204" pitchFamily="34" charset="0"/>
                <a:cs typeface="Arial" panose="020B0604020202020204" pitchFamily="34" charset="0"/>
              </a:rPr>
              <a:t>Aprender a comunicarse con las personas y hablarles de una manera coherente y con un léxico profesional para entender los temas planteados. </a:t>
            </a:r>
          </a:p>
          <a:p>
            <a:r>
              <a:rPr lang="es-MX" sz="1800" dirty="0" smtClean="0">
                <a:latin typeface="Arial" panose="020B0604020202020204" pitchFamily="34" charset="0"/>
                <a:cs typeface="Arial" panose="020B0604020202020204" pitchFamily="34" charset="0"/>
              </a:rPr>
              <a:t> Técnica de aprendizaje rápido con lluvia de ideas y conceptos básicos, expresión ý comunicación  fluida ante el público </a:t>
            </a:r>
          </a:p>
          <a:p>
            <a:r>
              <a:rPr lang="es-MX" sz="1800" dirty="0" smtClean="0">
                <a:latin typeface="Arial" panose="020B0604020202020204" pitchFamily="34" charset="0"/>
                <a:cs typeface="Arial" panose="020B0604020202020204" pitchFamily="34" charset="0"/>
              </a:rPr>
              <a:t>  Análisis personal sobre valores y educación que posee cada persona, y valores que deben conocer para ser mejores personas. </a:t>
            </a:r>
          </a:p>
          <a:p>
            <a:r>
              <a:rPr lang="es-MX" sz="1800" dirty="0" smtClean="0">
                <a:latin typeface="Arial" panose="020B0604020202020204" pitchFamily="34" charset="0"/>
                <a:cs typeface="Arial" panose="020B0604020202020204" pitchFamily="34" charset="0"/>
              </a:rPr>
              <a:t> Con valores aclarados y aplicados, podrán ayudar en su comunidad para sobresalir.</a:t>
            </a:r>
          </a:p>
        </p:txBody>
      </p:sp>
      <p:sp>
        <p:nvSpPr>
          <p:cNvPr id="6" name="2 Marcador de contenido"/>
          <p:cNvSpPr txBox="1">
            <a:spLocks/>
          </p:cNvSpPr>
          <p:nvPr/>
        </p:nvSpPr>
        <p:spPr>
          <a:xfrm>
            <a:off x="1412120" y="3135927"/>
            <a:ext cx="10018713" cy="155916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s-GT" sz="2000" dirty="0" smtClean="0"/>
              <a:t>Cada alumno analiza su problema tanto en valores como en su actitud para actuar en comunidad.</a:t>
            </a:r>
            <a:endParaRPr lang="es-GT" sz="2000" dirty="0"/>
          </a:p>
        </p:txBody>
      </p:sp>
      <p:pic>
        <p:nvPicPr>
          <p:cNvPr id="7" name="Picture 2" descr="Resultado de imagen para conclu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190" y="4000811"/>
            <a:ext cx="3165142" cy="269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543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484311" y="685800"/>
            <a:ext cx="10018713" cy="1752599"/>
          </a:xfrm>
        </p:spPr>
        <p:txBody>
          <a:bodyPr/>
          <a:lstStyle/>
          <a:p>
            <a:r>
              <a:rPr lang="es-GT" b="1" dirty="0" smtClean="0"/>
              <a:t>PROPUESTAS</a:t>
            </a:r>
            <a:endParaRPr lang="es-GT" b="1" dirty="0"/>
          </a:p>
        </p:txBody>
      </p:sp>
      <p:sp>
        <p:nvSpPr>
          <p:cNvPr id="5" name="Marcador de contenido 2"/>
          <p:cNvSpPr>
            <a:spLocks noGrp="1"/>
          </p:cNvSpPr>
          <p:nvPr>
            <p:ph idx="1"/>
          </p:nvPr>
        </p:nvSpPr>
        <p:spPr>
          <a:xfrm>
            <a:off x="1484310" y="2309447"/>
            <a:ext cx="10018713" cy="3481754"/>
          </a:xfrm>
        </p:spPr>
        <p:txBody>
          <a:bodyPr>
            <a:normAutofit/>
          </a:bodyPr>
          <a:lstStyle/>
          <a:p>
            <a:r>
              <a:rPr lang="es-GT" sz="1900" dirty="0" smtClean="0">
                <a:latin typeface="Arial" panose="020B0604020202020204" pitchFamily="34" charset="0"/>
                <a:cs typeface="Arial" panose="020B0604020202020204" pitchFamily="34" charset="0"/>
              </a:rPr>
              <a:t>Comunicarles el concepto de cada tema con ideas de como actuar en comunidades sostenibles.</a:t>
            </a:r>
          </a:p>
          <a:p>
            <a:r>
              <a:rPr lang="es-GT" sz="1900" dirty="0" smtClean="0">
                <a:latin typeface="Arial" panose="020B0604020202020204" pitchFamily="34" charset="0"/>
                <a:cs typeface="Arial" panose="020B0604020202020204" pitchFamily="34" charset="0"/>
              </a:rPr>
              <a:t>Valores y actos correctos de un ciudadano o persona que influye en comunidad sostenible</a:t>
            </a:r>
          </a:p>
          <a:p>
            <a:r>
              <a:rPr lang="es-GT" sz="1900" dirty="0" smtClean="0">
                <a:latin typeface="Arial" panose="020B0604020202020204" pitchFamily="34" charset="0"/>
                <a:cs typeface="Arial" panose="020B0604020202020204" pitchFamily="34" charset="0"/>
              </a:rPr>
              <a:t>Función de comunidades para ciudades sostenibles.</a:t>
            </a:r>
          </a:p>
          <a:p>
            <a:r>
              <a:rPr lang="es-GT" sz="1900" dirty="0" smtClean="0">
                <a:latin typeface="Arial" panose="020B0604020202020204" pitchFamily="34" charset="0"/>
                <a:cs typeface="Arial" panose="020B0604020202020204" pitchFamily="34" charset="0"/>
              </a:rPr>
              <a:t>Comparación de  comunidades sostenibles y no sostenibles, y como se actúa en respecto a eso. </a:t>
            </a:r>
          </a:p>
          <a:p>
            <a:r>
              <a:rPr lang="es-GT" sz="2000" dirty="0"/>
              <a:t>Cada integrante, da opiniones y se llegan a propuestas viables para una acción factible.</a:t>
            </a:r>
          </a:p>
          <a:p>
            <a:pPr algn="ctr"/>
            <a:endParaRPr lang="es-GT" dirty="0" smtClean="0">
              <a:latin typeface="Arial" panose="020B0604020202020204" pitchFamily="34" charset="0"/>
              <a:cs typeface="Arial" panose="020B0604020202020204" pitchFamily="34" charset="0"/>
            </a:endParaRPr>
          </a:p>
          <a:p>
            <a:pPr marL="0" indent="0" algn="ctr">
              <a:buNone/>
            </a:pPr>
            <a:endParaRPr lang="es-GT" dirty="0" smtClean="0">
              <a:latin typeface="Arial" panose="020B0604020202020204" pitchFamily="34" charset="0"/>
              <a:cs typeface="Arial" panose="020B0604020202020204" pitchFamily="34" charset="0"/>
            </a:endParaRPr>
          </a:p>
          <a:p>
            <a:endParaRPr lang="es-GT"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422" y="4847799"/>
            <a:ext cx="2760449" cy="1492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78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GT" sz="2800" b="1" dirty="0" smtClean="0"/>
              <a:t>¿Cuál es el Campo </a:t>
            </a:r>
            <a:r>
              <a:rPr lang="es-GT" sz="2800" b="1" dirty="0"/>
              <a:t>de Acción y el Plan Nacional de </a:t>
            </a:r>
            <a:r>
              <a:rPr lang="es-GT" sz="2800" b="1" dirty="0" smtClean="0"/>
              <a:t>Desarrollo?</a:t>
            </a:r>
            <a:r>
              <a:rPr lang="es-GT" sz="2800" dirty="0"/>
              <a:t/>
            </a:r>
            <a:br>
              <a:rPr lang="es-GT" sz="2800" dirty="0"/>
            </a:br>
            <a:endParaRPr lang="es-GT" sz="2800" dirty="0"/>
          </a:p>
        </p:txBody>
      </p:sp>
      <p:sp>
        <p:nvSpPr>
          <p:cNvPr id="3" name="Marcador de contenido 2"/>
          <p:cNvSpPr>
            <a:spLocks noGrp="1"/>
          </p:cNvSpPr>
          <p:nvPr>
            <p:ph idx="1"/>
          </p:nvPr>
        </p:nvSpPr>
        <p:spPr>
          <a:xfrm>
            <a:off x="1869321" y="2211803"/>
            <a:ext cx="10018713" cy="3124201"/>
          </a:xfrm>
        </p:spPr>
        <p:txBody>
          <a:bodyPr>
            <a:normAutofit/>
          </a:bodyPr>
          <a:lstStyle/>
          <a:p>
            <a:r>
              <a:rPr lang="es-GT" sz="2000" dirty="0">
                <a:latin typeface="Arial" panose="020B0604020202020204" pitchFamily="34" charset="0"/>
                <a:cs typeface="Arial" panose="020B0604020202020204" pitchFamily="34" charset="0"/>
              </a:rPr>
              <a:t>Como acción pública e instrumento orientador del desarrollo, el plan nace en Guatemala con la fundación del Concejo Nacional De Planificación Económica. Siguiendo las tendencias de la economía mundial y los distintos enfoques sobre la gestión pública, la planificación ha tenido en el país</a:t>
            </a:r>
          </a:p>
        </p:txBody>
      </p:sp>
    </p:spTree>
    <p:extLst>
      <p:ext uri="{BB962C8B-B14F-4D97-AF65-F5344CB8AC3E}">
        <p14:creationId xmlns:p14="http://schemas.microsoft.com/office/powerpoint/2010/main" val="396083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436938" y="1193131"/>
            <a:ext cx="10018713" cy="1752599"/>
          </a:xfrm>
        </p:spPr>
        <p:txBody>
          <a:bodyPr/>
          <a:lstStyle/>
          <a:p>
            <a:r>
              <a:rPr lang="es-GT" sz="8000" dirty="0"/>
              <a:t>JUSTIFICACIÓN</a:t>
            </a:r>
            <a:r>
              <a:rPr lang="es-GT" dirty="0"/>
              <a:t>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558" y="2675522"/>
            <a:ext cx="3465094" cy="3771312"/>
          </a:xfrm>
          <a:prstGeom prst="rect">
            <a:avLst/>
          </a:prstGeom>
        </p:spPr>
      </p:pic>
    </p:spTree>
    <p:extLst>
      <p:ext uri="{BB962C8B-B14F-4D97-AF65-F5344CB8AC3E}">
        <p14:creationId xmlns:p14="http://schemas.microsoft.com/office/powerpoint/2010/main" val="2460767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46A7F047-5C4D-465D-8207-9E89C2FEE0B3}"/>
              </a:ext>
            </a:extLst>
          </p:cNvPr>
          <p:cNvSpPr>
            <a:spLocks noGrp="1"/>
          </p:cNvSpPr>
          <p:nvPr>
            <p:ph type="title"/>
          </p:nvPr>
        </p:nvSpPr>
        <p:spPr>
          <a:xfrm>
            <a:off x="0" y="0"/>
            <a:ext cx="10018713" cy="1752599"/>
          </a:xfrm>
        </p:spPr>
        <p:txBody>
          <a:bodyPr>
            <a:normAutofit/>
          </a:bodyPr>
          <a:lstStyle/>
          <a:p>
            <a:r>
              <a:rPr lang="es-MX" sz="6000" dirty="0"/>
              <a:t>Concientización </a:t>
            </a:r>
          </a:p>
        </p:txBody>
      </p:sp>
      <p:pic>
        <p:nvPicPr>
          <p:cNvPr id="5" name="Imagen 4">
            <a:extLst>
              <a:ext uri="{FF2B5EF4-FFF2-40B4-BE49-F238E27FC236}">
                <a16:creationId xmlns:a16="http://schemas.microsoft.com/office/drawing/2014/main" xmlns="" id="{54203B49-E35F-45BF-A1E0-5A5C95688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68" y="3144182"/>
            <a:ext cx="4156329" cy="2775355"/>
          </a:xfrm>
          <a:prstGeom prst="rect">
            <a:avLst/>
          </a:prstGeom>
        </p:spPr>
      </p:pic>
      <p:pic>
        <p:nvPicPr>
          <p:cNvPr id="6" name="Imagen 5">
            <a:extLst>
              <a:ext uri="{FF2B5EF4-FFF2-40B4-BE49-F238E27FC236}">
                <a16:creationId xmlns:a16="http://schemas.microsoft.com/office/drawing/2014/main" xmlns="" id="{45EA98DF-FBBE-46EF-99A5-01C6D2AF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598" y="1391583"/>
            <a:ext cx="5390905" cy="2533725"/>
          </a:xfrm>
          <a:prstGeom prst="rect">
            <a:avLst/>
          </a:prstGeom>
        </p:spPr>
      </p:pic>
    </p:spTree>
    <p:extLst>
      <p:ext uri="{BB962C8B-B14F-4D97-AF65-F5344CB8AC3E}">
        <p14:creationId xmlns:p14="http://schemas.microsoft.com/office/powerpoint/2010/main" val="340621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7834683D-75A0-43C1-B145-FE206F4E2A7C}"/>
              </a:ext>
            </a:extLst>
          </p:cNvPr>
          <p:cNvSpPr>
            <a:spLocks noGrp="1"/>
          </p:cNvSpPr>
          <p:nvPr>
            <p:ph type="title"/>
          </p:nvPr>
        </p:nvSpPr>
        <p:spPr>
          <a:xfrm>
            <a:off x="2756079" y="192746"/>
            <a:ext cx="7237927" cy="1030310"/>
          </a:xfrm>
        </p:spPr>
        <p:txBody>
          <a:bodyPr>
            <a:normAutofit/>
          </a:bodyPr>
          <a:lstStyle/>
          <a:p>
            <a:r>
              <a:rPr lang="es-MX" sz="6000" dirty="0"/>
              <a:t>Guatemala Mejor</a:t>
            </a:r>
            <a:endParaRPr lang="es-MX" sz="4800" dirty="0"/>
          </a:p>
        </p:txBody>
      </p:sp>
      <p:pic>
        <p:nvPicPr>
          <p:cNvPr id="5" name="Imagen 4">
            <a:extLst>
              <a:ext uri="{FF2B5EF4-FFF2-40B4-BE49-F238E27FC236}">
                <a16:creationId xmlns:a16="http://schemas.microsoft.com/office/drawing/2014/main" xmlns="" id="{CB3F5626-D845-472E-A603-EF72686F6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105" y="1559700"/>
            <a:ext cx="4445235" cy="2747606"/>
          </a:xfrm>
          <a:prstGeom prst="rect">
            <a:avLst/>
          </a:prstGeom>
        </p:spPr>
      </p:pic>
      <p:pic>
        <p:nvPicPr>
          <p:cNvPr id="6" name="Imagen 5">
            <a:extLst>
              <a:ext uri="{FF2B5EF4-FFF2-40B4-BE49-F238E27FC236}">
                <a16:creationId xmlns:a16="http://schemas.microsoft.com/office/drawing/2014/main" xmlns="" id="{463F1539-168B-478D-9F4B-C22A9A257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340" y="3263299"/>
            <a:ext cx="5403365" cy="3146794"/>
          </a:xfrm>
          <a:prstGeom prst="rect">
            <a:avLst/>
          </a:prstGeom>
        </p:spPr>
      </p:pic>
    </p:spTree>
    <p:extLst>
      <p:ext uri="{BB962C8B-B14F-4D97-AF65-F5344CB8AC3E}">
        <p14:creationId xmlns:p14="http://schemas.microsoft.com/office/powerpoint/2010/main" val="227007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8CA4B309-DCBF-4AD5-B852-61BB4FE29B88}"/>
              </a:ext>
            </a:extLst>
          </p:cNvPr>
          <p:cNvSpPr>
            <a:spLocks noGrp="1"/>
          </p:cNvSpPr>
          <p:nvPr>
            <p:ph type="title"/>
          </p:nvPr>
        </p:nvSpPr>
        <p:spPr>
          <a:xfrm>
            <a:off x="1467853" y="96253"/>
            <a:ext cx="10724146" cy="868814"/>
          </a:xfrm>
        </p:spPr>
        <p:txBody>
          <a:bodyPr>
            <a:normAutofit fontScale="90000"/>
          </a:bodyPr>
          <a:lstStyle/>
          <a:p>
            <a:r>
              <a:rPr lang="es-MX" sz="4400" dirty="0"/>
              <a:t>	Cumplir Con Los Objetivos de Desarrollo Sostenible</a:t>
            </a:r>
          </a:p>
        </p:txBody>
      </p:sp>
      <p:pic>
        <p:nvPicPr>
          <p:cNvPr id="5" name="Imagen 4">
            <a:extLst>
              <a:ext uri="{FF2B5EF4-FFF2-40B4-BE49-F238E27FC236}">
                <a16:creationId xmlns:a16="http://schemas.microsoft.com/office/drawing/2014/main" xmlns="" id="{DC871403-C5E7-4065-B5F9-7AF2F36A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182" y="1203158"/>
            <a:ext cx="8920015" cy="5076312"/>
          </a:xfrm>
          <a:prstGeom prst="rect">
            <a:avLst/>
          </a:prstGeom>
        </p:spPr>
      </p:pic>
    </p:spTree>
    <p:extLst>
      <p:ext uri="{BB962C8B-B14F-4D97-AF65-F5344CB8AC3E}">
        <p14:creationId xmlns:p14="http://schemas.microsoft.com/office/powerpoint/2010/main" val="256013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556500" y="752976"/>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GT" b="1" dirty="0" smtClean="0">
                <a:latin typeface="Arial" panose="020B0604020202020204" pitchFamily="34" charset="0"/>
                <a:cs typeface="Arial" panose="020B0604020202020204" pitchFamily="34" charset="0"/>
              </a:rPr>
              <a:t>TECNICAS DE RECOLECCIÓN DE DATOS</a:t>
            </a:r>
            <a:endParaRPr lang="es-GT" b="1" dirty="0">
              <a:latin typeface="Arial" panose="020B0604020202020204" pitchFamily="34" charset="0"/>
              <a:cs typeface="Arial" panose="020B0604020202020204" pitchFamily="34" charset="0"/>
            </a:endParaRPr>
          </a:p>
        </p:txBody>
      </p:sp>
      <p:sp>
        <p:nvSpPr>
          <p:cNvPr id="5" name="Marcador de contenido 2"/>
          <p:cNvSpPr txBox="1">
            <a:spLocks/>
          </p:cNvSpPr>
          <p:nvPr/>
        </p:nvSpPr>
        <p:spPr>
          <a:xfrm>
            <a:off x="1749004" y="2505575"/>
            <a:ext cx="10018713"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s-MX" dirty="0" smtClean="0"/>
              <a:t> </a:t>
            </a:r>
            <a:r>
              <a:rPr lang="es-MX" dirty="0" smtClean="0">
                <a:latin typeface="Arial" panose="020B0604020202020204" pitchFamily="34" charset="0"/>
                <a:cs typeface="Arial" panose="020B0604020202020204" pitchFamily="34" charset="0"/>
              </a:rPr>
              <a:t>Entrevistas </a:t>
            </a:r>
          </a:p>
          <a:p>
            <a:r>
              <a:rPr lang="es-MX" dirty="0" smtClean="0">
                <a:latin typeface="Arial" panose="020B0604020202020204" pitchFamily="34" charset="0"/>
                <a:cs typeface="Arial" panose="020B0604020202020204" pitchFamily="34" charset="0"/>
              </a:rPr>
              <a:t> La encuesta</a:t>
            </a:r>
          </a:p>
          <a:p>
            <a:r>
              <a:rPr lang="es-MX" dirty="0" smtClean="0">
                <a:latin typeface="Arial" panose="020B0604020202020204" pitchFamily="34" charset="0"/>
                <a:cs typeface="Arial" panose="020B0604020202020204" pitchFamily="34" charset="0"/>
              </a:rPr>
              <a:t>  La observación </a:t>
            </a:r>
          </a:p>
          <a:p>
            <a:r>
              <a:rPr lang="es-MX" dirty="0" smtClean="0">
                <a:latin typeface="Arial" panose="020B0604020202020204" pitchFamily="34" charset="0"/>
                <a:cs typeface="Arial" panose="020B0604020202020204" pitchFamily="34" charset="0"/>
              </a:rPr>
              <a:t> Diccionario de datos </a:t>
            </a:r>
          </a:p>
          <a:p>
            <a:r>
              <a:rPr lang="es-MX" dirty="0" smtClean="0">
                <a:latin typeface="Arial" panose="020B0604020202020204" pitchFamily="34" charset="0"/>
                <a:cs typeface="Arial" panose="020B0604020202020204" pitchFamily="34" charset="0"/>
              </a:rPr>
              <a:t> Diagrama de flujo </a:t>
            </a:r>
            <a:endParaRPr lang="es-GT" dirty="0">
              <a:latin typeface="Arial" panose="020B0604020202020204" pitchFamily="34" charset="0"/>
              <a:cs typeface="Arial" panose="020B0604020202020204" pitchFamily="34" charset="0"/>
            </a:endParaRPr>
          </a:p>
        </p:txBody>
      </p:sp>
      <p:pic>
        <p:nvPicPr>
          <p:cNvPr id="6" name="Picture 2" descr="Resultado de imagen para tecnicas de recoleccion de datos"/>
          <p:cNvPicPr>
            <a:picLocks noChangeAspect="1" noChangeArrowheads="1"/>
          </p:cNvPicPr>
          <p:nvPr/>
        </p:nvPicPr>
        <p:blipFill rotWithShape="1">
          <a:blip r:embed="rId2">
            <a:extLst>
              <a:ext uri="{28A0092B-C50C-407E-A947-70E740481C1C}">
                <a14:useLocalDpi xmlns:a14="http://schemas.microsoft.com/office/drawing/2010/main" val="0"/>
              </a:ext>
            </a:extLst>
          </a:blip>
          <a:srcRect b="14413"/>
          <a:stretch/>
        </p:blipFill>
        <p:spPr bwMode="auto">
          <a:xfrm>
            <a:off x="5867084" y="2666999"/>
            <a:ext cx="4659475" cy="3021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66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484310" y="420288"/>
            <a:ext cx="10018713" cy="1105988"/>
          </a:xfrm>
        </p:spPr>
        <p:txBody>
          <a:bodyPr/>
          <a:lstStyle/>
          <a:p>
            <a:r>
              <a:rPr lang="es-GT" b="1" dirty="0" smtClean="0">
                <a:latin typeface="Arial" panose="020B0604020202020204" pitchFamily="34" charset="0"/>
                <a:cs typeface="Arial" panose="020B0604020202020204" pitchFamily="34" charset="0"/>
              </a:rPr>
              <a:t>ENCUESTA</a:t>
            </a:r>
            <a:endParaRPr lang="es-GT" b="1" dirty="0">
              <a:latin typeface="Arial" panose="020B0604020202020204" pitchFamily="34" charset="0"/>
              <a:cs typeface="Arial" panose="020B0604020202020204" pitchFamily="34" charset="0"/>
            </a:endParaRPr>
          </a:p>
        </p:txBody>
      </p:sp>
      <p:sp>
        <p:nvSpPr>
          <p:cNvPr id="5" name="Marcador de contenido 2"/>
          <p:cNvSpPr>
            <a:spLocks noGrp="1"/>
          </p:cNvSpPr>
          <p:nvPr>
            <p:ph idx="1"/>
          </p:nvPr>
        </p:nvSpPr>
        <p:spPr>
          <a:xfrm>
            <a:off x="1484310" y="1445820"/>
            <a:ext cx="10018713" cy="1655619"/>
          </a:xfrm>
        </p:spPr>
        <p:txBody>
          <a:bodyPr>
            <a:normAutofit/>
          </a:bodyPr>
          <a:lstStyle/>
          <a:p>
            <a:pPr marL="457200" indent="-457200" algn="just">
              <a:buFont typeface="+mj-lt"/>
              <a:buAutoNum type="arabicPeriod"/>
            </a:pPr>
            <a:r>
              <a:rPr lang="es-GT" b="1" dirty="0">
                <a:latin typeface="Arial" panose="020B0604020202020204" pitchFamily="34" charset="0"/>
                <a:cs typeface="Arial" panose="020B0604020202020204" pitchFamily="34" charset="0"/>
              </a:rPr>
              <a:t>Sabe la diferencia entre </a:t>
            </a:r>
            <a:r>
              <a:rPr lang="es-GT" b="1" dirty="0" smtClean="0">
                <a:latin typeface="Arial" panose="020B0604020202020204" pitchFamily="34" charset="0"/>
                <a:cs typeface="Arial" panose="020B0604020202020204" pitchFamily="34" charset="0"/>
              </a:rPr>
              <a:t>comunidad     </a:t>
            </a:r>
            <a:r>
              <a:rPr lang="es-GT" sz="2800" b="1" dirty="0" smtClean="0">
                <a:solidFill>
                  <a:schemeClr val="accent1">
                    <a:lumMod val="75000"/>
                  </a:schemeClr>
                </a:solidFill>
                <a:latin typeface="Arial" panose="020B0604020202020204" pitchFamily="34" charset="0"/>
                <a:cs typeface="Arial" panose="020B0604020202020204" pitchFamily="34" charset="0"/>
              </a:rPr>
              <a:t> 2</a:t>
            </a:r>
            <a:r>
              <a:rPr lang="es-GT" b="1" dirty="0" smtClean="0">
                <a:latin typeface="Arial" panose="020B0604020202020204" pitchFamily="34" charset="0"/>
                <a:cs typeface="Arial" panose="020B0604020202020204" pitchFamily="34" charset="0"/>
              </a:rPr>
              <a:t>.¿Conoce que es la</a:t>
            </a:r>
          </a:p>
          <a:p>
            <a:pPr marL="0" indent="0" algn="just">
              <a:buNone/>
            </a:pPr>
            <a:r>
              <a:rPr lang="es-GT" b="1" dirty="0" smtClean="0">
                <a:latin typeface="Arial" panose="020B0604020202020204" pitchFamily="34" charset="0"/>
                <a:cs typeface="Arial" panose="020B0604020202020204" pitchFamily="34" charset="0"/>
              </a:rPr>
              <a:t> </a:t>
            </a:r>
            <a:r>
              <a:rPr lang="es-GT" b="1" dirty="0">
                <a:latin typeface="Arial" panose="020B0604020202020204" pitchFamily="34" charset="0"/>
                <a:cs typeface="Arial" panose="020B0604020202020204" pitchFamily="34" charset="0"/>
              </a:rPr>
              <a:t>y ciudad sostenible</a:t>
            </a:r>
            <a:r>
              <a:rPr lang="es-GT" b="1" dirty="0" smtClean="0">
                <a:latin typeface="Arial" panose="020B0604020202020204" pitchFamily="34" charset="0"/>
                <a:cs typeface="Arial" panose="020B0604020202020204" pitchFamily="34" charset="0"/>
              </a:rPr>
              <a:t>?                                         Sostenibilidad</a:t>
            </a:r>
            <a:endParaRPr lang="es-GT" dirty="0">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101281" y="-2078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GT"/>
          </a:p>
        </p:txBody>
      </p:sp>
      <p:graphicFrame>
        <p:nvGraphicFramePr>
          <p:cNvPr id="7" name="Gráfico 6"/>
          <p:cNvGraphicFramePr/>
          <p:nvPr>
            <p:extLst>
              <p:ext uri="{D42A27DB-BD31-4B8C-83A1-F6EECF244321}">
                <p14:modId xmlns:p14="http://schemas.microsoft.com/office/powerpoint/2010/main" val="3849569450"/>
              </p:ext>
            </p:extLst>
          </p:nvPr>
        </p:nvGraphicFramePr>
        <p:xfrm>
          <a:off x="2298809" y="2970809"/>
          <a:ext cx="3644791" cy="3508368"/>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3"/>
          <p:cNvSpPr>
            <a:spLocks noChangeArrowheads="1"/>
          </p:cNvSpPr>
          <p:nvPr/>
        </p:nvSpPr>
        <p:spPr bwMode="auto">
          <a:xfrm>
            <a:off x="101281" y="16971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GT"/>
          </a:p>
        </p:txBody>
      </p:sp>
      <p:graphicFrame>
        <p:nvGraphicFramePr>
          <p:cNvPr id="9" name="Gráfico 8"/>
          <p:cNvGraphicFramePr/>
          <p:nvPr>
            <p:extLst>
              <p:ext uri="{D42A27DB-BD31-4B8C-83A1-F6EECF244321}">
                <p14:modId xmlns:p14="http://schemas.microsoft.com/office/powerpoint/2010/main" val="2056020975"/>
              </p:ext>
            </p:extLst>
          </p:nvPr>
        </p:nvGraphicFramePr>
        <p:xfrm>
          <a:off x="7269889" y="2807139"/>
          <a:ext cx="4507454" cy="3672038"/>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6"/>
          <p:cNvSpPr>
            <a:spLocks noChangeArrowheads="1"/>
          </p:cNvSpPr>
          <p:nvPr/>
        </p:nvSpPr>
        <p:spPr bwMode="auto">
          <a:xfrm>
            <a:off x="6492240" y="5074197"/>
            <a:ext cx="18469894" cy="840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GT"/>
          </a:p>
        </p:txBody>
      </p:sp>
    </p:spTree>
    <p:extLst>
      <p:ext uri="{BB962C8B-B14F-4D97-AF65-F5344CB8AC3E}">
        <p14:creationId xmlns:p14="http://schemas.microsoft.com/office/powerpoint/2010/main" val="2986056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EBEC8F79-A447-43FC-8E81-85E8468AF3F9}"/>
    </a:ext>
  </a:extLst>
</a:theme>
</file>

<file path=docProps/app.xml><?xml version="1.0" encoding="utf-8"?>
<Properties xmlns="http://schemas.openxmlformats.org/officeDocument/2006/extended-properties" xmlns:vt="http://schemas.openxmlformats.org/officeDocument/2006/docPropsVTypes">
  <Template>TM03457496[[fn=Parallax]]</Template>
  <TotalTime>124</TotalTime>
  <Words>911</Words>
  <Application>Microsoft Office PowerPoint</Application>
  <PresentationFormat>Personalizado</PresentationFormat>
  <Paragraphs>183</Paragraphs>
  <Slides>28</Slides>
  <Notes>0</Notes>
  <HiddenSlides>0</HiddenSlides>
  <MMClips>0</MMClips>
  <ScaleCrop>false</ScaleCrop>
  <HeadingPairs>
    <vt:vector size="4" baseType="variant">
      <vt:variant>
        <vt:lpstr>Tema</vt:lpstr>
      </vt:variant>
      <vt:variant>
        <vt:i4>1</vt:i4>
      </vt:variant>
      <vt:variant>
        <vt:lpstr>Títulos de diapositiva</vt:lpstr>
      </vt:variant>
      <vt:variant>
        <vt:i4>28</vt:i4>
      </vt:variant>
    </vt:vector>
  </HeadingPairs>
  <TitlesOfParts>
    <vt:vector size="29" baseType="lpstr">
      <vt:lpstr>Parallax</vt:lpstr>
      <vt:lpstr>Presentación de PowerPoint</vt:lpstr>
      <vt:lpstr>Objetivos</vt:lpstr>
      <vt:lpstr>¿Cuál es el Campo de Acción y el Plan Nacional de Desarrollo? </vt:lpstr>
      <vt:lpstr>JUSTIFICACIÓN </vt:lpstr>
      <vt:lpstr>Concientización </vt:lpstr>
      <vt:lpstr>Guatemala Mejor</vt:lpstr>
      <vt:lpstr> Cumplir Con Los Objetivos de Desarrollo Sostenible</vt:lpstr>
      <vt:lpstr>Presentación de PowerPoint</vt:lpstr>
      <vt:lpstr>ENCUESTA</vt:lpstr>
      <vt:lpstr>Presentación de PowerPoint</vt:lpstr>
      <vt:lpstr>Presentación de PowerPoint</vt:lpstr>
      <vt:lpstr>Presentación de PowerPoint</vt:lpstr>
      <vt:lpstr>Presentación de PowerPoint</vt:lpstr>
      <vt:lpstr>Presentación de PowerPoint</vt:lpstr>
      <vt:lpstr>METODOS UTILIZADOS</vt:lpstr>
      <vt:lpstr>Enfoques metodológicos</vt:lpstr>
      <vt:lpstr>Presentación de PowerPoint</vt:lpstr>
      <vt:lpstr>Presentación de PowerPoint</vt:lpstr>
      <vt:lpstr>Aplicación en la acción </vt:lpstr>
      <vt:lpstr>Medir y evaluar resultados</vt:lpstr>
      <vt:lpstr>Presentación de PowerPoint</vt:lpstr>
      <vt:lpstr>Presentación de PowerPoint</vt:lpstr>
      <vt:lpstr>Resultados de la acción </vt:lpstr>
      <vt:lpstr>Cronograma de investigación</vt:lpstr>
      <vt:lpstr>Cronograma de práctica </vt:lpstr>
      <vt:lpstr>Hallazgos </vt:lpstr>
      <vt:lpstr>CONCLUSIONES</vt:lpstr>
      <vt:lpstr>PROPUESTAS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Liceo Compu-Market</dc:creator>
  <cp:lastModifiedBy>ROBIN</cp:lastModifiedBy>
  <cp:revision>15</cp:revision>
  <dcterms:created xsi:type="dcterms:W3CDTF">2019-08-15T18:05:01Z</dcterms:created>
  <dcterms:modified xsi:type="dcterms:W3CDTF">2006-01-01T06:28:21Z</dcterms:modified>
</cp:coreProperties>
</file>